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7" r:id="rId3"/>
    <p:sldId id="259" r:id="rId4"/>
    <p:sldId id="260" r:id="rId5"/>
    <p:sldId id="258" r:id="rId6"/>
    <p:sldId id="261" r:id="rId7"/>
    <p:sldId id="262" r:id="rId8"/>
    <p:sldId id="263" r:id="rId9"/>
    <p:sldId id="270" r:id="rId10"/>
    <p:sldId id="267" r:id="rId11"/>
    <p:sldId id="266" r:id="rId12"/>
    <p:sldId id="265" r:id="rId13"/>
    <p:sldId id="269" r:id="rId14"/>
    <p:sldId id="268"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8" r:id="rId29"/>
    <p:sldId id="294" r:id="rId30"/>
    <p:sldId id="295" r:id="rId31"/>
    <p:sldId id="296" r:id="rId32"/>
    <p:sldId id="297" r:id="rId33"/>
    <p:sldId id="298" r:id="rId34"/>
    <p:sldId id="286" r:id="rId35"/>
    <p:sldId id="287" r:id="rId36"/>
    <p:sldId id="289" r:id="rId37"/>
    <p:sldId id="290" r:id="rId38"/>
    <p:sldId id="291" r:id="rId39"/>
    <p:sldId id="299" r:id="rId40"/>
    <p:sldId id="300" r:id="rId4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63" autoAdjust="0"/>
    <p:restoredTop sz="40450" autoAdjust="0"/>
  </p:normalViewPr>
  <p:slideViewPr>
    <p:cSldViewPr>
      <p:cViewPr>
        <p:scale>
          <a:sx n="80" d="100"/>
          <a:sy n="80" d="100"/>
        </p:scale>
        <p:origin x="760" y="424"/>
      </p:cViewPr>
      <p:guideLst>
        <p:guide orient="horz" pos="431"/>
        <p:guide pos="471"/>
        <p:guide pos="5148"/>
        <p:guide orient="horz" pos="4031"/>
        <p:guide orient="horz" pos="3379"/>
      </p:guideLst>
    </p:cSldViewPr>
  </p:slideViewPr>
  <p:notesTextViewPr>
    <p:cViewPr>
      <p:scale>
        <a:sx n="400" d="100"/>
        <a:sy n="400" d="100"/>
      </p:scale>
      <p:origin x="0" y="0"/>
    </p:cViewPr>
  </p:notesTextViewPr>
  <p:notesViewPr>
    <p:cSldViewPr showGuides="1">
      <p:cViewPr>
        <p:scale>
          <a:sx n="100" d="100"/>
          <a:sy n="100" d="100"/>
        </p:scale>
        <p:origin x="1844" y="48"/>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2014/9/17</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Thank you for attending this presentation, let's 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まずは、</a:t>
            </a:r>
            <a:r>
              <a:rPr lang="en-US" altLang="ja-JP" dirty="0"/>
              <a:t>Ruby</a:t>
            </a:r>
            <a:r>
              <a:rPr lang="ja-JP" altLang="en-US" dirty="0"/>
              <a:t>ルビープログラミング少年団についてですね。</a:t>
            </a:r>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今は、毎月第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将来は、野球やサッカーのスポーツ少年団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ここ</a:t>
            </a:r>
            <a:r>
              <a:rPr lang="en-US" altLang="ja-JP" dirty="0"/>
              <a:t>2</a:t>
            </a:r>
            <a:r>
              <a:rPr lang="ja-JP" altLang="en-US" dirty="0" err="1"/>
              <a:t>、</a:t>
            </a:r>
            <a:r>
              <a:rPr lang="en-US" altLang="ja-JP" dirty="0"/>
              <a:t>3</a:t>
            </a:r>
            <a:r>
              <a:rPr lang="ja-JP" altLang="en-US" dirty="0"/>
              <a:t>年で小中学生に対するプログラミング教育が、国内外で盛り上がってきています。</a:t>
            </a:r>
          </a:p>
          <a:p>
            <a:endParaRPr lang="ja-JP" altLang="en-US" dirty="0"/>
          </a:p>
          <a:p>
            <a:r>
              <a:rPr lang="ja-JP" altLang="en-US" dirty="0"/>
              <a:t>スモウルビーの詳細に入る前に、少しプログラミング教育の現状を紹介したいと思います。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a:t>まず、海外の状況ですが、プログラミング教育がもっとも活発に行われているのはアメリカだと言われています。</a:t>
            </a:r>
            <a:r>
              <a:rPr lang="en-US" altLang="ja-JP" dirty="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 http://</a:t>
            </a:r>
            <a:r>
              <a:rPr lang="en-US" altLang="ja-JP" dirty="0" err="1"/>
              <a:t>www.nytimes.com</a:t>
            </a:r>
            <a:r>
              <a:rPr lang="en-US" altLang="ja-JP" dirty="0"/>
              <a:t>/2014/05/11/us/</a:t>
            </a:r>
            <a:r>
              <a:rPr lang="en-US" altLang="ja-JP" dirty="0" err="1"/>
              <a:t>reading-writing-arithmetic-and-lately-coding.html?_r</a:t>
            </a:r>
            <a:r>
              <a:rPr lang="en-US" altLang="ja-JP" dirty="0"/>
              <a:t>=1 ) </a:t>
            </a:r>
            <a:r>
              <a:rPr lang="ja-JP" altLang="en-US" dirty="0"/>
              <a:t>の記事によると、昨年の</a:t>
            </a:r>
            <a:r>
              <a:rPr lang="en-US" altLang="ja-JP" dirty="0"/>
              <a:t>12</a:t>
            </a:r>
            <a:r>
              <a:rPr lang="ja-JP" altLang="en-US" dirty="0"/>
              <a:t>月以降、プログラミングを授業に取り入れた幼稚園～高校３年生までの教員の数は全米で２万人に上ると報道されていました。また、オバマ大統領がプログラミングの必修化は必要であるとの発言をしており、この流れはますます加速するでしょう</a:t>
            </a:r>
          </a:p>
          <a:p>
            <a:endParaRPr lang="ja-JP" altLang="en-US" dirty="0"/>
          </a:p>
          <a:p>
            <a:r>
              <a:rPr lang="ja-JP" altLang="en-US" dirty="0"/>
              <a:t>次に、イギリスでは、今月</a:t>
            </a:r>
            <a:r>
              <a:rPr lang="en-US" altLang="ja-JP" dirty="0"/>
              <a:t>(2014</a:t>
            </a:r>
            <a:r>
              <a:rPr lang="ja-JP" altLang="en-US" dirty="0"/>
              <a:t>年</a:t>
            </a:r>
            <a:r>
              <a:rPr lang="en-US" altLang="ja-JP" dirty="0"/>
              <a:t>9</a:t>
            </a:r>
            <a:r>
              <a:rPr lang="ja-JP" altLang="en-US" dirty="0"/>
              <a:t>月</a:t>
            </a:r>
            <a:r>
              <a:rPr lang="en-US" altLang="ja-JP" dirty="0"/>
              <a:t>)</a:t>
            </a:r>
            <a:r>
              <a:rPr lang="ja-JP" altLang="en-US" dirty="0"/>
              <a:t>から、</a:t>
            </a:r>
            <a:r>
              <a:rPr lang="en-US" altLang="ja-JP" dirty="0"/>
              <a:t>5</a:t>
            </a:r>
            <a:r>
              <a:rPr lang="ja-JP" altLang="en-US" dirty="0"/>
              <a:t>から</a:t>
            </a:r>
            <a:r>
              <a:rPr lang="en-US" altLang="ja-JP" dirty="0"/>
              <a:t>16</a:t>
            </a:r>
            <a:r>
              <a:rPr lang="ja-JP" altLang="en-US" dirty="0"/>
              <a:t>歳までの義務教育の新カリキュラムにプログラミングが正式導入されています。</a:t>
            </a:r>
            <a:r>
              <a:rPr lang="en-US" altLang="ja-JP" dirty="0"/>
              <a:t>5</a:t>
            </a:r>
            <a:r>
              <a:rPr lang="ja-JP" altLang="en-US" dirty="0"/>
              <a:t>歳時点で、アルゴリズムの概念の理解や簡単なプログラムの作成・デバッグといった内容が盛り込まれており、かなり本格的な内容になっています。カリキュラムの策定には</a:t>
            </a:r>
            <a:r>
              <a:rPr lang="en-US" altLang="ja-JP" dirty="0"/>
              <a:t>Google</a:t>
            </a:r>
            <a:r>
              <a:rPr lang="ja-JP" altLang="en-US" dirty="0" err="1"/>
              <a:t>、</a:t>
            </a:r>
            <a:r>
              <a:rPr lang="en-US" altLang="ja-JP" dirty="0"/>
              <a:t>Microsoft</a:t>
            </a:r>
            <a:r>
              <a:rPr lang="ja-JP" altLang="en-US" dirty="0"/>
              <a:t>といった企業も参加しているそうです。</a:t>
            </a:r>
          </a:p>
          <a:p>
            <a:endParaRPr lang="ja-JP" altLang="en-US" dirty="0"/>
          </a:p>
          <a:p>
            <a:r>
              <a:rPr lang="ja-JP" altLang="en-US" dirty="0"/>
              <a:t>最後に、エストニアでは初等教育の</a:t>
            </a:r>
            <a:r>
              <a:rPr lang="en-US" altLang="ja-JP" dirty="0"/>
              <a:t>1</a:t>
            </a:r>
            <a:r>
              <a:rPr lang="ja-JP" altLang="en-US" dirty="0"/>
              <a:t>年目からアプリ開発を教えるカリキュラムが実施されています。エストニアは</a:t>
            </a:r>
            <a:r>
              <a:rPr lang="en-US" altLang="ja-JP" dirty="0"/>
              <a:t>Skype</a:t>
            </a:r>
            <a:r>
              <a:rPr lang="ja-JP" altLang="en-US" dirty="0"/>
              <a:t>が生まれた国であることから、</a:t>
            </a:r>
            <a:r>
              <a:rPr lang="en-US" altLang="ja-JP" dirty="0"/>
              <a:t>IT</a:t>
            </a:r>
            <a:r>
              <a:rPr lang="ja-JP" altLang="en-US" dirty="0"/>
              <a:t>振興にあたっては</a:t>
            </a:r>
            <a:r>
              <a:rPr lang="en-US" altLang="ja-JP" dirty="0"/>
              <a:t>Microsoft</a:t>
            </a:r>
            <a:r>
              <a:rPr lang="ja-JP" altLang="en-US" dirty="0"/>
              <a:t>から多くの支援を受けているようです。エストニアにおける</a:t>
            </a:r>
            <a:r>
              <a:rPr lang="en-US" altLang="ja-JP" dirty="0"/>
              <a:t>IT</a:t>
            </a:r>
            <a:r>
              <a:rPr lang="ja-JP" altLang="en-US" dirty="0"/>
              <a:t>産業の重要性はかなり高く、プログラミング教育に積極的に取り組んでいます。</a:t>
            </a:r>
          </a:p>
          <a:p>
            <a:endParaRPr lang="ja-JP" altLang="en-US" dirty="0"/>
          </a:p>
          <a:p>
            <a:r>
              <a:rPr lang="ja-JP" altLang="en-US" dirty="0"/>
              <a:t>その他にも、フィンランドやシンガポールなど多くの国でプログラミング教育を導入する動きが進んでいます。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続いて、日本の動向を紹介します。</a:t>
            </a:r>
          </a:p>
          <a:p>
            <a:endParaRPr lang="ja-JP" altLang="en-US" dirty="0"/>
          </a:p>
          <a:p>
            <a:r>
              <a:rPr lang="ja-JP" altLang="en-US" dirty="0"/>
              <a:t>日本では、まず、</a:t>
            </a:r>
            <a:r>
              <a:rPr lang="en-US" altLang="ja-JP" dirty="0"/>
              <a:t>2008</a:t>
            </a:r>
            <a:r>
              <a:rPr lang="ja-JP" altLang="en-US" dirty="0"/>
              <a:t>年の学習指導要領の改訂により中学校技術家庭科での「プログラムによる計測と制御」が必修化し、</a:t>
            </a:r>
            <a:r>
              <a:rPr lang="en-US" altLang="ja-JP" dirty="0"/>
              <a:t>2012</a:t>
            </a:r>
            <a:r>
              <a:rPr lang="ja-JP" altLang="en-US" dirty="0"/>
              <a:t>年度から完全実施となっています。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一方で、民間の活動も活発に行われています。</a:t>
            </a:r>
          </a:p>
          <a:p>
            <a:endParaRPr lang="ja-JP" altLang="en-US" dirty="0"/>
          </a:p>
          <a:p>
            <a:r>
              <a:rPr lang="ja-JP" altLang="en-US" dirty="0"/>
              <a:t>最近話題になっているのが、</a:t>
            </a:r>
            <a:r>
              <a:rPr lang="en-US" altLang="ja-JP" dirty="0"/>
              <a:t>PEG</a:t>
            </a:r>
            <a:r>
              <a:rPr lang="ja-JP" altLang="en-US" dirty="0"/>
              <a:t>と呼ばれるプログラミング学習普及プロジェクトです。</a:t>
            </a:r>
            <a:r>
              <a:rPr lang="en-US" altLang="ja-JP" dirty="0"/>
              <a:t>PEG</a:t>
            </a:r>
            <a:r>
              <a:rPr lang="ja-JP" altLang="en-US" dirty="0"/>
              <a:t>は、こども向けのワークショップを開催している</a:t>
            </a:r>
            <a:r>
              <a:rPr lang="en-US" altLang="ja-JP" dirty="0" err="1"/>
              <a:t>NPO</a:t>
            </a:r>
            <a:r>
              <a:rPr lang="ja-JP" altLang="en-US" dirty="0"/>
              <a:t>法人の</a:t>
            </a:r>
            <a:r>
              <a:rPr lang="en-US" altLang="ja-JP" dirty="0"/>
              <a:t>CANVAS</a:t>
            </a:r>
            <a:r>
              <a:rPr lang="ja-JP" altLang="en-US" dirty="0"/>
              <a:t>と</a:t>
            </a:r>
            <a:r>
              <a:rPr lang="en-US" altLang="ja-JP" dirty="0"/>
              <a:t>Google</a:t>
            </a:r>
            <a:r>
              <a:rPr lang="ja-JP" altLang="en-US" dirty="0"/>
              <a:t>による協同プロジェクトで、日本全国でのワークショップの開催や合計</a:t>
            </a:r>
            <a:r>
              <a:rPr lang="en-US" altLang="ja-JP" dirty="0"/>
              <a:t>5000</a:t>
            </a:r>
            <a:r>
              <a:rPr lang="ja-JP" altLang="en-US" dirty="0"/>
              <a:t>台の</a:t>
            </a:r>
            <a:r>
              <a:rPr lang="en-US" altLang="ja-JP" dirty="0" err="1"/>
              <a:t>RaspberyPI</a:t>
            </a:r>
            <a:r>
              <a:rPr lang="ja-JP" altLang="en-US" dirty="0"/>
              <a:t>の提供などを行っています</a:t>
            </a:r>
            <a:r>
              <a:rPr lang="ja-JP" altLang="en-US" dirty="0" err="1"/>
              <a:t>。。</a:t>
            </a:r>
            <a:endParaRPr lang="ja-JP" altLang="en-US" dirty="0"/>
          </a:p>
          <a:p>
            <a:endParaRPr lang="ja-JP" altLang="en-US" dirty="0"/>
          </a:p>
          <a:p>
            <a:r>
              <a:rPr lang="ja-JP" altLang="en-US" dirty="0"/>
              <a:t>これ以外にも、</a:t>
            </a:r>
            <a:r>
              <a:rPr lang="en-US" altLang="ja-JP" dirty="0"/>
              <a:t>Life 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の学習塾形式のものや、</a:t>
            </a:r>
            <a:r>
              <a:rPr lang="en-US" altLang="ja-JP" dirty="0" err="1"/>
              <a:t>TENTO</a:t>
            </a:r>
            <a:r>
              <a:rPr lang="ja-JP" altLang="en-US" dirty="0"/>
              <a:t>という団体が実施している個別指導塾形式のものなどがあります。</a:t>
            </a:r>
          </a:p>
          <a:p>
            <a:endParaRPr lang="ja-JP" altLang="en-US" dirty="0"/>
          </a:p>
          <a:p>
            <a:r>
              <a:rPr lang="ja-JP" altLang="en-US" dirty="0" smtClean="0"/>
              <a:t>このように海外</a:t>
            </a:r>
            <a:r>
              <a:rPr lang="ja-JP" altLang="en-US" dirty="0"/>
              <a:t>だけでなく日本でもプログラミング教育が大変盛り上がってきています。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 </a:t>
            </a:r>
            <a:r>
              <a:rPr lang="en-US" altLang="ja-JP" dirty="0" err="1"/>
              <a:t>CRuby</a:t>
            </a:r>
            <a:r>
              <a:rPr lang="en-US" altLang="ja-JP" dirty="0"/>
              <a:t> </a:t>
            </a:r>
            <a:r>
              <a:rPr lang="en-US" altLang="ja-JP" dirty="0" err="1"/>
              <a:t>commiter</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また、今回は時間の都合で紹介できませんが、</a:t>
            </a:r>
            <a:r>
              <a:rPr kumimoji="1" lang="en-US" altLang="ja-JP" dirty="0" smtClean="0"/>
              <a:t>Arduino</a:t>
            </a:r>
            <a:r>
              <a:rPr kumimoji="1" lang="ja-JP" altLang="en-US" dirty="0" smtClean="0"/>
              <a:t>と、</a:t>
            </a:r>
            <a:r>
              <a:rPr kumimoji="1" lang="en-US" altLang="ja-JP" dirty="0" smtClean="0"/>
              <a:t>Arduino</a:t>
            </a:r>
            <a:r>
              <a:rPr kumimoji="1" lang="ja-JP" altLang="en-US" dirty="0" smtClean="0"/>
              <a:t>を</a:t>
            </a:r>
            <a:r>
              <a:rPr kumimoji="1" lang="en-US" altLang="ja-JP" dirty="0" smtClean="0"/>
              <a:t>Ruby</a:t>
            </a:r>
            <a:r>
              <a:rPr kumimoji="1" lang="ja-JP" altLang="en-US" dirty="0" smtClean="0"/>
              <a:t>から制御できる</a:t>
            </a:r>
            <a:r>
              <a:rPr kumimoji="1" lang="en-US" altLang="ja-JP" dirty="0" smtClean="0"/>
              <a:t>Dino</a:t>
            </a:r>
            <a:r>
              <a:rPr kumimoji="1" lang="ja-JP" altLang="en-US" dirty="0" smtClean="0"/>
              <a:t>というライブラリを使って、ロボット制御を実現しています。</a:t>
            </a:r>
            <a:endParaRPr kumimoji="1" lang="en-US" altLang="ja-JP" dirty="0" smtClean="0"/>
          </a:p>
          <a:p>
            <a:endParaRPr kumimoji="1" lang="en-US" altLang="ja-JP" dirty="0" smtClean="0"/>
          </a:p>
          <a:p>
            <a:r>
              <a:rPr kumimoji="1" lang="ja-JP" altLang="en-US" dirty="0" smtClean="0"/>
              <a:t>これがスモウルビーのアーキテクチャです。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3408858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実はスモウルビーの命令ブロックに関する処理は、</a:t>
            </a:r>
            <a:r>
              <a:rPr kumimoji="1" lang="en-US" altLang="ja-JP" dirty="0" smtClean="0"/>
              <a:t>Google</a:t>
            </a:r>
            <a:r>
              <a:rPr kumimoji="1" lang="ja-JP" altLang="en-US" dirty="0" smtClean="0"/>
              <a:t>製の</a:t>
            </a:r>
            <a:r>
              <a:rPr kumimoji="1" lang="en-US" altLang="ja-JP" dirty="0" err="1" smtClean="0"/>
              <a:t>Blockly</a:t>
            </a:r>
            <a:r>
              <a:rPr kumimoji="1" lang="ja-JP" altLang="en-US" dirty="0" smtClean="0"/>
              <a:t>という</a:t>
            </a:r>
            <a:r>
              <a:rPr kumimoji="1" lang="en-US" altLang="ja-JP" dirty="0" smtClean="0"/>
              <a:t>JavaScript</a:t>
            </a:r>
            <a:r>
              <a:rPr kumimoji="1" lang="ja-JP" altLang="en-US" dirty="0" smtClean="0"/>
              <a:t>のライブラリを使って実現しています。</a:t>
            </a:r>
            <a:endParaRPr kumimoji="1" lang="en-US" altLang="ja-JP" dirty="0" smtClean="0"/>
          </a:p>
          <a:p>
            <a:endParaRPr kumimoji="1" lang="en-US" altLang="ja-JP" dirty="0" smtClean="0"/>
          </a:p>
          <a:p>
            <a:r>
              <a:rPr kumimoji="1" lang="en-US" altLang="ja-JP" dirty="0" err="1" smtClean="0"/>
              <a:t>Blockly</a:t>
            </a:r>
            <a:r>
              <a:rPr kumimoji="1" lang="ja-JP" altLang="en-US" dirty="0" smtClean="0"/>
              <a:t>は</a:t>
            </a:r>
            <a:r>
              <a:rPr kumimoji="1" lang="en-US" altLang="ja-JP" dirty="0" smtClean="0"/>
              <a:t>Google Closure library</a:t>
            </a:r>
            <a:r>
              <a:rPr kumimoji="1" lang="ja-JP" altLang="en-US" dirty="0" smtClean="0"/>
              <a:t>を使って開発されており、依存関係も少なく、コードサイズも小さく、インストールも簡単で、ウェブブラウザで動作する </a:t>
            </a:r>
            <a:r>
              <a:rPr kumimoji="1" lang="en-US" altLang="ja-JP" dirty="0" smtClean="0"/>
              <a:t>visual programming editor </a:t>
            </a:r>
            <a:r>
              <a:rPr kumimoji="1" lang="ja-JP" altLang="en-US" dirty="0" smtClean="0"/>
              <a:t>を開発するにはとても使いやすいものになっています。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a:t>
            </a:r>
            <a:r>
              <a:rPr kumimoji="1" lang="en-US" altLang="ja-JP" dirty="0" err="1" smtClean="0"/>
              <a:t>Code.org</a:t>
            </a:r>
            <a:r>
              <a:rPr kumimoji="1" lang="en-US" altLang="ja-JP" dirty="0" smtClean="0"/>
              <a:t> </a:t>
            </a:r>
            <a:r>
              <a:rPr kumimoji="1" lang="ja-JP" altLang="en-US" dirty="0" smtClean="0"/>
              <a:t>でプログラミング教育に使われていたり、</a:t>
            </a:r>
            <a:r>
              <a:rPr kumimoji="1" lang="en-US" altLang="ja-JP" dirty="0" smtClean="0"/>
              <a:t>MIT App Inventor</a:t>
            </a:r>
            <a:r>
              <a:rPr kumimoji="1" lang="ja-JP" altLang="en-US" dirty="0" smtClean="0"/>
              <a:t>という</a:t>
            </a:r>
            <a:r>
              <a:rPr kumimoji="1" lang="en-US" altLang="ja-JP" dirty="0" smtClean="0"/>
              <a:t>Android</a:t>
            </a:r>
            <a:r>
              <a:rPr kumimoji="1" lang="ja-JP" altLang="en-US" dirty="0" smtClean="0"/>
              <a:t>アプリ用の</a:t>
            </a:r>
            <a:r>
              <a:rPr kumimoji="1" lang="en-US" altLang="ja-JP" dirty="0" smtClean="0"/>
              <a:t>IDE</a:t>
            </a:r>
            <a:r>
              <a:rPr kumimoji="1" lang="ja-JP" altLang="en-US" dirty="0" smtClean="0"/>
              <a:t>で使われていたりするなど、動作実績も十分にあります。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303604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それでは、実際にどのようにして命令ブロックを定義するのか見てみましょう。</a:t>
            </a:r>
          </a:p>
          <a:p>
            <a:endParaRPr kumimoji="1" lang="ja-JP" altLang="en-US" dirty="0" smtClean="0"/>
          </a:p>
          <a:p>
            <a:r>
              <a:rPr kumimoji="1" lang="ja-JP" altLang="en-US" dirty="0" smtClean="0"/>
              <a:t>これは先ほどのデモでお見せしたキャラクターを「</a:t>
            </a:r>
            <a:r>
              <a:rPr kumimoji="1" lang="en-US" altLang="ja-JP" dirty="0" smtClean="0"/>
              <a:t>10</a:t>
            </a:r>
            <a:r>
              <a:rPr kumimoji="1" lang="ja-JP" altLang="en-US" dirty="0" smtClean="0"/>
              <a:t>歩動かす」という命令ブロックの定義です。</a:t>
            </a:r>
          </a:p>
          <a:p>
            <a:endParaRPr kumimoji="1" lang="ja-JP" altLang="en-US" dirty="0" smtClean="0"/>
          </a:p>
          <a:p>
            <a:r>
              <a:rPr kumimoji="1" lang="ja-JP" altLang="en-US" dirty="0" smtClean="0"/>
              <a:t>まずは命令ブロックに</a:t>
            </a:r>
            <a:r>
              <a:rPr kumimoji="1" lang="en-US" altLang="ja-JP" dirty="0" smtClean="0"/>
              <a:t>'</a:t>
            </a:r>
            <a:r>
              <a:rPr kumimoji="1" lang="en-US" altLang="ja-JP" dirty="0" err="1" smtClean="0"/>
              <a:t>motion_move</a:t>
            </a:r>
            <a:r>
              <a:rPr kumimoji="1" lang="en-US" altLang="ja-JP" dirty="0" smtClean="0"/>
              <a:t>'</a:t>
            </a:r>
            <a:r>
              <a:rPr kumimoji="1" lang="ja-JP" altLang="en-US" dirty="0" smtClean="0"/>
              <a:t>という名前をつけて、それを表現するオブジェクトを代入します。</a:t>
            </a:r>
          </a:p>
          <a:p>
            <a:r>
              <a:rPr kumimoji="1" lang="ja-JP" altLang="en-US" dirty="0" smtClean="0"/>
              <a:t>そのオブジェクトの</a:t>
            </a:r>
            <a:r>
              <a:rPr kumimoji="1" lang="en-US" altLang="ja-JP" dirty="0" err="1" smtClean="0"/>
              <a:t>init</a:t>
            </a:r>
            <a:r>
              <a:rPr kumimoji="1" lang="ja-JP" altLang="en-US" dirty="0" smtClean="0"/>
              <a:t>プロパティに命令ブロックの初期化処理を記述します。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a:t>
            </a:r>
            <a:r>
              <a:rPr kumimoji="1" lang="en-US" altLang="ja-JP" dirty="0" err="1" smtClean="0"/>
              <a:t>setColour</a:t>
            </a:r>
            <a:r>
              <a:rPr kumimoji="1" lang="en-US" altLang="ja-JP" dirty="0" smtClean="0"/>
              <a:t>)</a:t>
            </a:r>
            <a:r>
              <a:rPr kumimoji="1" lang="ja-JP" altLang="en-US" dirty="0" smtClean="0"/>
              <a:t>青色</a:t>
            </a:r>
          </a:p>
          <a:p>
            <a:r>
              <a:rPr kumimoji="1" lang="ja-JP" altLang="en-US" dirty="0" smtClean="0"/>
              <a:t> * </a:t>
            </a:r>
            <a:r>
              <a:rPr kumimoji="1" lang="en-US" altLang="ja-JP" dirty="0" smtClean="0"/>
              <a:t>(</a:t>
            </a:r>
            <a:r>
              <a:rPr kumimoji="1" lang="en-US" altLang="ja-JP" dirty="0" err="1" smtClean="0"/>
              <a:t>interpolateMsg</a:t>
            </a:r>
            <a:r>
              <a:rPr kumimoji="1" lang="en-US" altLang="ja-JP" dirty="0" smtClean="0"/>
              <a:t>)STEP</a:t>
            </a:r>
            <a:r>
              <a:rPr kumimoji="1" lang="ja-JP" altLang="en-US" dirty="0" smtClean="0"/>
              <a:t>という名前で数値を表現した命令ブロックを設定できること、そのラベルが「～歩動かす」であること</a:t>
            </a:r>
          </a:p>
          <a:p>
            <a:r>
              <a:rPr kumimoji="1" lang="ja-JP" altLang="en-US" dirty="0" smtClean="0"/>
              <a:t> * </a:t>
            </a:r>
            <a:r>
              <a:rPr kumimoji="1" lang="en-US" altLang="ja-JP" dirty="0" smtClean="0"/>
              <a:t>(</a:t>
            </a:r>
            <a:r>
              <a:rPr kumimoji="1" lang="en-US" altLang="ja-JP" dirty="0" err="1" smtClean="0"/>
              <a:t>setInputsInline</a:t>
            </a:r>
            <a:r>
              <a:rPr kumimoji="1" lang="en-US" altLang="ja-JP" dirty="0" smtClean="0"/>
              <a:t>)</a:t>
            </a:r>
            <a:r>
              <a:rPr kumimoji="1" lang="ja-JP" altLang="en-US" dirty="0" smtClean="0"/>
              <a:t>それらを横一列に表示すること</a:t>
            </a:r>
          </a:p>
          <a:p>
            <a:r>
              <a:rPr kumimoji="1" lang="ja-JP" altLang="en-US" dirty="0" smtClean="0"/>
              <a:t> * </a:t>
            </a:r>
            <a:r>
              <a:rPr kumimoji="1" lang="en-US" altLang="ja-JP" dirty="0" smtClean="0"/>
              <a:t>(</a:t>
            </a:r>
            <a:r>
              <a:rPr kumimoji="1" lang="en-US" altLang="ja-JP" dirty="0" err="1" smtClean="0"/>
              <a:t>setPreviousStatement</a:t>
            </a:r>
            <a:r>
              <a:rPr kumimoji="1" lang="en-US" altLang="ja-JP" dirty="0" smtClean="0"/>
              <a:t>)</a:t>
            </a:r>
            <a:r>
              <a:rPr kumimoji="1" lang="ja-JP" altLang="en-US" dirty="0" smtClean="0"/>
              <a:t>この命令ブロックの前に、命令ブロックをくっつけられること</a:t>
            </a:r>
          </a:p>
          <a:p>
            <a:r>
              <a:rPr kumimoji="1" lang="ja-JP" altLang="en-US" dirty="0" smtClean="0"/>
              <a:t> * </a:t>
            </a:r>
            <a:r>
              <a:rPr kumimoji="1" lang="en-US" altLang="ja-JP" dirty="0" smtClean="0"/>
              <a:t>(</a:t>
            </a:r>
            <a:r>
              <a:rPr kumimoji="1" lang="en-US" altLang="ja-JP" dirty="0" err="1" smtClean="0"/>
              <a:t>setNextStatement</a:t>
            </a:r>
            <a:r>
              <a:rPr kumimoji="1" lang="en-US" altLang="ja-JP" dirty="0" smtClean="0"/>
              <a:t>)</a:t>
            </a:r>
            <a:r>
              <a:rPr kumimoji="1" lang="ja-JP" altLang="en-US" dirty="0" smtClean="0"/>
              <a:t>この命令ブロックのあとに、命令ブロックをくっつけられること</a:t>
            </a:r>
          </a:p>
          <a:p>
            <a:endParaRPr kumimoji="1" lang="ja-JP" altLang="en-US" dirty="0" smtClean="0"/>
          </a:p>
          <a:p>
            <a:r>
              <a:rPr kumimoji="1" lang="ja-JP" altLang="en-US" dirty="0" smtClean="0"/>
              <a:t>を指定しています。</a:t>
            </a:r>
          </a:p>
          <a:p>
            <a:endParaRPr kumimoji="1" lang="ja-JP" altLang="en-US" dirty="0" smtClean="0"/>
          </a:p>
          <a:p>
            <a:r>
              <a:rPr kumimoji="1" lang="ja-JP" altLang="en-US" dirty="0" smtClean="0"/>
              <a:t>これだけで、命令ブロックを定義できます。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命令ブロックから</a:t>
            </a:r>
            <a:r>
              <a:rPr kumimoji="1" lang="en-US" altLang="ja-JP" dirty="0" smtClean="0"/>
              <a:t>Ruby</a:t>
            </a:r>
            <a:r>
              <a:rPr kumimoji="1" lang="ja-JP" altLang="en-US" dirty="0" smtClean="0"/>
              <a:t>のコードを生成するには、先ほど定義した命令ブロックのインスタンスを引数にとり、</a:t>
            </a:r>
            <a:r>
              <a:rPr kumimoji="1" lang="en-US" altLang="ja-JP" dirty="0" smtClean="0"/>
              <a:t>Ruby</a:t>
            </a:r>
            <a:r>
              <a:rPr kumimoji="1" lang="ja-JP" altLang="en-US" dirty="0" smtClean="0"/>
              <a:t>のコードを表現した文字列を返すメソッドを定義します。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STEP</a:t>
            </a:r>
            <a:r>
              <a:rPr kumimoji="1" lang="ja-JP" altLang="en-US" dirty="0" smtClean="0"/>
              <a:t>に指定した命令ブロックの値を取り出して、</a:t>
            </a:r>
          </a:p>
          <a:p>
            <a:r>
              <a:rPr kumimoji="1" lang="ja-JP" altLang="en-US" dirty="0" smtClean="0"/>
              <a:t> * </a:t>
            </a:r>
            <a:r>
              <a:rPr kumimoji="1" lang="en-US" altLang="ja-JP" dirty="0" smtClean="0"/>
              <a:t>move( </a:t>
            </a:r>
            <a:r>
              <a:rPr kumimoji="1" lang="ja-JP" altLang="en-US" dirty="0" smtClean="0"/>
              <a:t>その値 </a:t>
            </a:r>
            <a:r>
              <a:rPr kumimoji="1" lang="en-US" altLang="ja-JP" dirty="0" smtClean="0"/>
              <a:t>) </a:t>
            </a:r>
            <a:r>
              <a:rPr kumimoji="1" lang="ja-JP" altLang="en-US" dirty="0" smtClean="0"/>
              <a:t>という文字列を作って、それを返しています。</a:t>
            </a:r>
          </a:p>
          <a:p>
            <a:endParaRPr kumimoji="1" lang="ja-JP" altLang="en-US" dirty="0" smtClean="0"/>
          </a:p>
          <a:p>
            <a:r>
              <a:rPr kumimoji="1" lang="ja-JP" altLang="en-US" dirty="0" smtClean="0"/>
              <a:t>インデントの調整や演算子の優先順位によって括弧でくくったりするのは、</a:t>
            </a:r>
            <a:r>
              <a:rPr kumimoji="1" lang="en-US" altLang="ja-JP" dirty="0" err="1" smtClean="0"/>
              <a:t>Blockly</a:t>
            </a:r>
            <a:r>
              <a:rPr kumimoji="1" lang="ja-JP" altLang="en-US" dirty="0" smtClean="0"/>
              <a:t>のフレームワークがやってくれます。</a:t>
            </a:r>
            <a:endParaRPr kumimoji="1" lang="en-US" altLang="ja-JP" dirty="0" smtClean="0"/>
          </a:p>
          <a:p>
            <a:endParaRPr kumimoji="1" lang="en-US" altLang="ja-JP" dirty="0" smtClean="0"/>
          </a:p>
          <a:p>
            <a:r>
              <a:rPr kumimoji="1" lang="ja-JP" altLang="en-US" dirty="0" smtClean="0"/>
              <a:t>このようにスモウルビーでは、</a:t>
            </a:r>
            <a:r>
              <a:rPr kumimoji="1" lang="en-US" altLang="ja-JP" dirty="0" err="1" smtClean="0"/>
              <a:t>Blockly</a:t>
            </a:r>
            <a:r>
              <a:rPr kumimoji="1" lang="ja-JP" altLang="en-US" dirty="0" smtClean="0"/>
              <a:t>のフレームワークを使って、命令ブロックの定義、命令ブロックから</a:t>
            </a:r>
            <a:r>
              <a:rPr kumimoji="1" lang="en-US" altLang="ja-JP" dirty="0" smtClean="0"/>
              <a:t>Ruby</a:t>
            </a:r>
            <a:r>
              <a:rPr kumimoji="1" lang="ja-JP" altLang="en-US" dirty="0" smtClean="0"/>
              <a:t>のコード生成を実現しています。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Nobuyuki Honda, a chief education officer of the Ruby Programming Shounendan.</a:t>
            </a:r>
          </a:p>
          <a:p>
            <a:endParaRPr lang="en-US" altLang="ja-JP" dirty="0"/>
          </a:p>
          <a:p>
            <a:r>
              <a:rPr lang="en-US" altLang="ja-JP" dirty="0"/>
              <a:t>It was a short time, speech *in English* This is the end </a:t>
            </a:r>
            <a:r>
              <a:rPr lang="en-US" altLang="ja-JP" dirty="0" smtClean="0"/>
              <a:t>:-)</a:t>
            </a:r>
          </a:p>
          <a:p>
            <a:endParaRPr kumimoji="1" lang="en-US" altLang="ja-JP" dirty="0"/>
          </a:p>
          <a:p>
            <a:r>
              <a:rPr lang="ja-JP" altLang="en-US" dirty="0"/>
              <a:t>これからは日本語で</a:t>
            </a:r>
            <a:r>
              <a:rPr lang="ja-JP" altLang="en-US" dirty="0" smtClean="0"/>
              <a:t>話します</a:t>
            </a:r>
            <a:r>
              <a:rPr lang="ja-JP" altLang="en-US" dirty="0"/>
              <a:t>（笑）</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これで命令ブロックを使って</a:t>
            </a:r>
            <a:r>
              <a:rPr kumimoji="1" lang="en-US" altLang="ja-JP" dirty="0" smtClean="0"/>
              <a:t>Ruby</a:t>
            </a:r>
            <a:r>
              <a:rPr kumimoji="1" lang="ja-JP" altLang="en-US" dirty="0" smtClean="0"/>
              <a:t>のプログラミングができるようになりました。</a:t>
            </a:r>
          </a:p>
          <a:p>
            <a:endParaRPr kumimoji="1" lang="ja-JP" altLang="en-US" dirty="0" smtClean="0"/>
          </a:p>
          <a:p>
            <a:r>
              <a:rPr kumimoji="1" lang="ja-JP" altLang="en-US" dirty="0" smtClean="0"/>
              <a:t>そして、実際に子供たちに使ってもらったところ、面白いことがわかりました。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961362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a:p>
            <a:endParaRPr kumimoji="1" lang="ja-JP" altLang="en-US" dirty="0" smtClean="0"/>
          </a:p>
          <a:p>
            <a:r>
              <a:rPr kumimoji="1" lang="ja-JP" altLang="en-US" dirty="0" smtClean="0"/>
              <a:t>しかしながら、</a:t>
            </a:r>
            <a:r>
              <a:rPr kumimoji="1" lang="en-US" altLang="ja-JP" dirty="0" err="1" smtClean="0"/>
              <a:t>Blockly</a:t>
            </a:r>
            <a:r>
              <a:rPr kumimoji="1" lang="ja-JP" altLang="en-US" dirty="0" smtClean="0"/>
              <a:t>はソースコードから命令ブロックに変換するためのフレームワークは提供していませんので、独自に実装する必要がありました。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じゃあ、それ、</a:t>
            </a:r>
            <a:r>
              <a:rPr kumimoji="1" lang="en-US" altLang="ja-JP" dirty="0" smtClean="0"/>
              <a:t>Ruby</a:t>
            </a:r>
            <a:r>
              <a:rPr kumimoji="1" lang="ja-JP" altLang="en-US" dirty="0" smtClean="0"/>
              <a:t>で！</a:t>
            </a:r>
            <a:r>
              <a:rPr kumimoji="1" lang="ja-JP" altLang="en-US" dirty="0" err="1" smtClean="0"/>
              <a:t>って</a:t>
            </a:r>
            <a:r>
              <a:rPr kumimoji="1" lang="ja-JP" altLang="en-US" dirty="0" smtClean="0"/>
              <a:t>ことで、スモウルビーでは、</a:t>
            </a:r>
          </a:p>
          <a:p>
            <a:endParaRPr kumimoji="1" lang="ja-JP" altLang="en-US" dirty="0" smtClean="0"/>
          </a:p>
          <a:p>
            <a:r>
              <a:rPr kumimoji="1" lang="ja-JP" altLang="en-US" dirty="0" smtClean="0"/>
              <a:t> * </a:t>
            </a:r>
            <a:r>
              <a:rPr kumimoji="1" lang="en-US" altLang="ja-JP" dirty="0" smtClean="0"/>
              <a:t>Ruby</a:t>
            </a:r>
            <a:r>
              <a:rPr kumimoji="1" lang="ja-JP" altLang="en-US" dirty="0" smtClean="0"/>
              <a:t>のソースコードをいったん</a:t>
            </a:r>
            <a:r>
              <a:rPr kumimoji="1" lang="en-US" altLang="ja-JP" dirty="0" smtClean="0"/>
              <a:t>Rails</a:t>
            </a:r>
            <a:r>
              <a:rPr kumimoji="1" lang="ja-JP" altLang="en-US" dirty="0" smtClean="0"/>
              <a:t>に送って</a:t>
            </a:r>
          </a:p>
          <a:p>
            <a:r>
              <a:rPr kumimoji="1" lang="ja-JP" altLang="en-US" dirty="0" smtClean="0"/>
              <a:t> * それを解析して</a:t>
            </a:r>
          </a:p>
          <a:p>
            <a:r>
              <a:rPr kumimoji="1" lang="ja-JP" altLang="en-US" dirty="0" smtClean="0"/>
              <a:t> * 命令ブロックを表現した</a:t>
            </a:r>
            <a:r>
              <a:rPr kumimoji="1" lang="en-US" altLang="ja-JP" dirty="0" smtClean="0"/>
              <a:t>XML</a:t>
            </a:r>
            <a:r>
              <a:rPr kumimoji="1" lang="ja-JP" altLang="en-US" dirty="0" smtClean="0"/>
              <a:t>に変換して</a:t>
            </a:r>
          </a:p>
          <a:p>
            <a:r>
              <a:rPr kumimoji="1" lang="ja-JP" altLang="en-US" dirty="0" smtClean="0"/>
              <a:t> * ブラウザに返す。</a:t>
            </a:r>
          </a:p>
          <a:p>
            <a:r>
              <a:rPr kumimoji="1" lang="ja-JP" altLang="en-US" dirty="0" smtClean="0"/>
              <a:t> * それを読み込んで命令ブロックとして表示する、</a:t>
            </a:r>
          </a:p>
          <a:p>
            <a:endParaRPr kumimoji="1" lang="ja-JP" altLang="en-US" dirty="0" smtClean="0"/>
          </a:p>
          <a:p>
            <a:r>
              <a:rPr kumimoji="1" lang="ja-JP" altLang="en-US" dirty="0" smtClean="0"/>
              <a:t>というようにして、</a:t>
            </a:r>
            <a:r>
              <a:rPr kumimoji="1" lang="en-US" altLang="ja-JP" dirty="0" smtClean="0"/>
              <a:t>Ruby</a:t>
            </a:r>
            <a:r>
              <a:rPr kumimoji="1" lang="ja-JP" altLang="en-US" dirty="0" smtClean="0"/>
              <a:t>のソースコードから命令ブロックへの変換を実現しています。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これが、「～歩動かす」命令ブロックに関するものです。</a:t>
            </a:r>
          </a:p>
          <a:p>
            <a:endParaRPr kumimoji="1" lang="ja-JP" altLang="en-US" dirty="0" smtClean="0"/>
          </a:p>
          <a:p>
            <a:r>
              <a:rPr kumimoji="1" lang="en-US" altLang="ja-JP" dirty="0" err="1" smtClean="0"/>
              <a:t>blocknize</a:t>
            </a:r>
            <a:r>
              <a:rPr kumimoji="1" lang="ja-JP" altLang="en-US" dirty="0" smtClean="0"/>
              <a:t>クラスメソッドの第</a:t>
            </a:r>
            <a:r>
              <a:rPr kumimoji="1" lang="en-US" altLang="ja-JP" dirty="0" smtClean="0"/>
              <a:t>1</a:t>
            </a:r>
            <a:r>
              <a:rPr kumimoji="1" lang="ja-JP" altLang="en-US" dirty="0" smtClean="0"/>
              <a:t>引数に</a:t>
            </a:r>
            <a:r>
              <a:rPr kumimoji="1" lang="en-US" altLang="ja-JP" dirty="0" smtClean="0"/>
              <a:t>move(</a:t>
            </a:r>
            <a:r>
              <a:rPr kumimoji="1" lang="ja-JP" altLang="en-US" dirty="0" smtClean="0"/>
              <a:t>値</a:t>
            </a:r>
            <a:r>
              <a:rPr kumimoji="1" lang="en-US" altLang="ja-JP" dirty="0" smtClean="0"/>
              <a:t>)</a:t>
            </a:r>
            <a:r>
              <a:rPr kumimoji="1" lang="ja-JP" altLang="en-US" dirty="0" smtClean="0"/>
              <a:t>を示す正規表現を指定しています。これを使ってプログラムを解析しています。開発当初は、</a:t>
            </a:r>
            <a:r>
              <a:rPr kumimoji="1" lang="en-US" altLang="ja-JP" dirty="0" smtClean="0"/>
              <a:t>Ripper</a:t>
            </a:r>
            <a:r>
              <a:rPr kumimoji="1" lang="ja-JP" altLang="en-US" dirty="0" smtClean="0"/>
              <a:t>や</a:t>
            </a:r>
            <a:r>
              <a:rPr kumimoji="1" lang="en-US" altLang="ja-JP" dirty="0" err="1" smtClean="0"/>
              <a:t>RubyParser</a:t>
            </a:r>
            <a:r>
              <a:rPr kumimoji="1" lang="ja-JP" altLang="en-US" dirty="0" smtClean="0"/>
              <a:t>を使えばできるね♪と考えていたのですが、プログラムが不完全でシンタックスエラーを含む状態だったりすることがあり、実装に時間がかかることがわかりました。そこで、現在は、正規表現で解析しています。</a:t>
            </a:r>
          </a:p>
          <a:p>
            <a:endParaRPr kumimoji="1" lang="ja-JP" altLang="en-US" dirty="0" smtClean="0"/>
          </a:p>
          <a:p>
            <a:r>
              <a:rPr kumimoji="1" lang="ja-JP" altLang="en-US" dirty="0" smtClean="0"/>
              <a:t>また、</a:t>
            </a:r>
            <a:r>
              <a:rPr kumimoji="1" lang="en-US" altLang="ja-JP" dirty="0" err="1" smtClean="0"/>
              <a:t>process_match_data</a:t>
            </a:r>
            <a:r>
              <a:rPr kumimoji="1" lang="ja-JP" altLang="en-US" dirty="0" smtClean="0"/>
              <a:t>クラスメソッドで、</a:t>
            </a:r>
            <a:r>
              <a:rPr kumimoji="1" lang="en-US" altLang="ja-JP" dirty="0" smtClean="0"/>
              <a:t>move(10)</a:t>
            </a:r>
            <a:r>
              <a:rPr kumimoji="1" lang="ja-JP" altLang="en-US" dirty="0" smtClean="0"/>
              <a:t>から命令ブロックに変換し、</a:t>
            </a:r>
            <a:r>
              <a:rPr kumimoji="1" lang="en-US" altLang="ja-JP" dirty="0" smtClean="0"/>
              <a:t>context</a:t>
            </a:r>
            <a:r>
              <a:rPr kumimoji="1" lang="ja-JP" altLang="en-US" dirty="0" smtClean="0"/>
              <a:t>引数に解析結果を格納しています。</a:t>
            </a:r>
          </a:p>
          <a:p>
            <a:endParaRPr kumimoji="1" lang="ja-JP" altLang="en-US" dirty="0" smtClean="0"/>
          </a:p>
          <a:p>
            <a:r>
              <a:rPr kumimoji="1" lang="en-US" altLang="ja-JP" dirty="0" err="1" smtClean="0"/>
              <a:t>add_character_method_call_block</a:t>
            </a:r>
            <a:r>
              <a:rPr kumimoji="1" lang="ja-JP" altLang="en-US" dirty="0" smtClean="0"/>
              <a:t>クラスメソッドでは、</a:t>
            </a:r>
            <a:r>
              <a:rPr kumimoji="1" lang="en-US" altLang="ja-JP" dirty="0" smtClean="0"/>
              <a:t>move(10)</a:t>
            </a:r>
            <a:r>
              <a:rPr kumimoji="1" lang="ja-JP" altLang="en-US" dirty="0" smtClean="0"/>
              <a:t>が記述されたコンテキストによって、レシーバがどのキャラクターなのかを判断しています。</a:t>
            </a:r>
          </a:p>
          <a:p>
            <a:endParaRPr kumimoji="1" lang="ja-JP" altLang="en-US" dirty="0" smtClean="0"/>
          </a:p>
          <a:p>
            <a:r>
              <a:rPr kumimoji="1" lang="ja-JP" altLang="en-US" dirty="0" smtClean="0"/>
              <a:t>このように、各</a:t>
            </a:r>
            <a:r>
              <a:rPr kumimoji="1" lang="en-US" altLang="ja-JP" dirty="0" smtClean="0"/>
              <a:t>API</a:t>
            </a:r>
            <a:r>
              <a:rPr kumimoji="1" lang="ja-JP" altLang="en-US" dirty="0" smtClean="0"/>
              <a:t>に対応するクラスを</a:t>
            </a:r>
            <a:r>
              <a:rPr kumimoji="1" lang="en-US" altLang="ja-JP" dirty="0" smtClean="0"/>
              <a:t>1</a:t>
            </a:r>
            <a:r>
              <a:rPr kumimoji="1" lang="ja-JP" altLang="en-US" dirty="0" err="1" smtClean="0"/>
              <a:t>つずつ</a:t>
            </a:r>
            <a:r>
              <a:rPr kumimoji="1" lang="ja-JP" altLang="en-US" dirty="0" smtClean="0"/>
              <a:t>定義して、</a:t>
            </a:r>
            <a:r>
              <a:rPr kumimoji="1" lang="en-US" altLang="ja-JP" dirty="0" smtClean="0"/>
              <a:t>Ruby</a:t>
            </a:r>
            <a:r>
              <a:rPr kumimoji="1" lang="ja-JP" altLang="en-US" dirty="0" smtClean="0"/>
              <a:t>のソースコードから命令ブロックに変換できるようにしています。</a:t>
            </a:r>
          </a:p>
          <a:p>
            <a:endParaRPr kumimoji="1" lang="ja-JP" altLang="en-US" dirty="0" smtClean="0"/>
          </a:p>
          <a:p>
            <a:r>
              <a:rPr kumimoji="1" lang="ja-JP" altLang="en-US" dirty="0" smtClean="0"/>
              <a:t>割と大変ですね～。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それでもスモウルビーでは、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スモウルビーは私一人で開発しています。</a:t>
            </a:r>
          </a:p>
          <a:p>
            <a:r>
              <a:rPr kumimoji="1" lang="ja-JP" altLang="en-US" dirty="0" smtClean="0"/>
              <a:t>興味がある方は、ぜひ</a:t>
            </a:r>
            <a:r>
              <a:rPr kumimoji="1" lang="en-US" altLang="ja-JP" dirty="0" smtClean="0"/>
              <a:t>Pull Request</a:t>
            </a:r>
            <a:r>
              <a:rPr kumimoji="1" lang="ja-JP" altLang="en-US" dirty="0" smtClean="0"/>
              <a:t>をお願いします！</a:t>
            </a:r>
          </a:p>
          <a:p>
            <a:endParaRPr kumimoji="1" lang="en-US" altLang="ja-JP" dirty="0" smtClean="0"/>
          </a:p>
          <a:p>
            <a:r>
              <a:rPr kumimoji="1" lang="ja-JP" altLang="en-US" dirty="0" smtClean="0"/>
              <a:t>また、スモウルビーを使って子供向けのワークショップを開催してみたいという人もウェルカムです。</a:t>
            </a:r>
          </a:p>
          <a:p>
            <a:endParaRPr kumimoji="1" lang="ja-JP" altLang="en-US" dirty="0" smtClean="0"/>
          </a:p>
          <a:p>
            <a:r>
              <a:rPr kumimoji="1" lang="ja-JP" altLang="en-US" dirty="0" smtClean="0"/>
              <a:t>ワークショップの進め方、教科書を含む教材などの情報提供をしますので、気軽に声をかけてください。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私たちは二人とも株式会社ネットワーク応用通信研究所、通称</a:t>
            </a:r>
            <a:r>
              <a:rPr lang="en-US" altLang="ja-JP" dirty="0"/>
              <a:t>NaCl</a:t>
            </a:r>
            <a:r>
              <a:rPr lang="ja-JP" altLang="en-US" dirty="0"/>
              <a:t>の研究員です。このプレゼンテーションに関する交通費・宿泊費はすべて</a:t>
            </a:r>
            <a:r>
              <a:rPr lang="en-US" altLang="ja-JP" dirty="0"/>
              <a:t>NaCl</a:t>
            </a:r>
            <a:r>
              <a:rPr lang="ja-JP" altLang="en-US" dirty="0"/>
              <a:t>に負担してもらっています。</a:t>
            </a:r>
          </a:p>
          <a:p>
            <a:r>
              <a:rPr lang="en-US" altLang="ja-JP" dirty="0"/>
              <a:t>NaCl</a:t>
            </a:r>
            <a:r>
              <a:rPr lang="ja-JP" altLang="en-US" dirty="0"/>
              <a:t>はまつもとさんが在籍しているということで有名ですが、せっかくの機会なので少しだけ</a:t>
            </a:r>
            <a:r>
              <a:rPr lang="en-US" altLang="ja-JP" dirty="0"/>
              <a:t>NaCl</a:t>
            </a:r>
            <a:r>
              <a:rPr lang="ja-JP" altLang="en-US" dirty="0"/>
              <a:t>の紹介をします。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47079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a:t>の生業</a:t>
            </a:r>
            <a:r>
              <a:rPr lang="en-US" altLang="ja-JP" dirty="0"/>
              <a:t>(</a:t>
            </a:r>
            <a:r>
              <a:rPr lang="ja-JP" altLang="en-US" dirty="0"/>
              <a:t>なりわい</a:t>
            </a:r>
            <a:r>
              <a:rPr lang="en-US" altLang="ja-JP" dirty="0"/>
              <a:t>)</a:t>
            </a:r>
            <a:r>
              <a:rPr lang="ja-JP" altLang="en-US" dirty="0"/>
              <a:t>は</a:t>
            </a:r>
            <a:r>
              <a:rPr lang="en-US" altLang="ja-JP" dirty="0"/>
              <a:t>System </a:t>
            </a:r>
            <a:r>
              <a:rPr lang="en-US" altLang="ja-JP" dirty="0" err="1"/>
              <a:t>Integrater</a:t>
            </a:r>
            <a:r>
              <a:rPr lang="ja-JP" altLang="en-US" dirty="0"/>
              <a:t>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a:t>の約</a:t>
            </a:r>
            <a:r>
              <a:rPr lang="en-US" altLang="ja-JP" dirty="0"/>
              <a:t>60</a:t>
            </a:r>
            <a:r>
              <a:rPr lang="ja-JP" altLang="en-US" dirty="0"/>
              <a:t>人の従業員のうち、その半分である</a:t>
            </a:r>
            <a:r>
              <a:rPr lang="en-US" altLang="ja-JP" dirty="0"/>
              <a:t>30</a:t>
            </a:r>
            <a:r>
              <a:rPr lang="ja-JP" altLang="en-US" dirty="0"/>
              <a:t>人くらいは</a:t>
            </a:r>
            <a:r>
              <a:rPr lang="en-US" altLang="ja-JP" dirty="0"/>
              <a:t>Ruby</a:t>
            </a:r>
            <a:r>
              <a:rPr lang="ja-JP" altLang="en-US" dirty="0"/>
              <a:t>を使ったシステム開発に携わっています。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err="1"/>
              <a:t>には</a:t>
            </a:r>
            <a:r>
              <a:rPr lang="ja-JP" altLang="en-US" dirty="0"/>
              <a:t>まつもとさんを含め、</a:t>
            </a:r>
            <a:r>
              <a:rPr lang="en-US" altLang="ja-JP" dirty="0"/>
              <a:t>6</a:t>
            </a:r>
            <a:r>
              <a:rPr lang="ja-JP" altLang="en-US" dirty="0"/>
              <a:t>人の</a:t>
            </a:r>
            <a:r>
              <a:rPr lang="en-US" altLang="ja-JP" dirty="0" err="1"/>
              <a:t>CRuby</a:t>
            </a:r>
            <a:r>
              <a:rPr lang="ja-JP" altLang="en-US" dirty="0"/>
              <a:t>コミッタが在籍しています。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島根県松江市という、のどかな地方都市でシステム開発をしていることを感じてもらえると思いますので、興味がある方は遊びに来てくださいね。</a:t>
            </a:r>
          </a:p>
          <a:p>
            <a:endParaRPr lang="ja-JP" altLang="en-US" dirty="0"/>
          </a:p>
          <a:p>
            <a:r>
              <a:rPr lang="ja-JP" altLang="en-US" dirty="0"/>
              <a:t>さて、それでは本題に戻りますね。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このプレゼンテーションでは、私たち</a:t>
            </a:r>
            <a:r>
              <a:rPr lang="en-US" altLang="ja-JP" dirty="0"/>
              <a:t>Ruby</a:t>
            </a:r>
            <a:r>
              <a:rPr lang="ja-JP" altLang="en-US" dirty="0"/>
              <a:t>プログラミング少年団の活動の紹介と、その中でキーとなるスモウルビーについて説明します。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5201424"/>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a:p>
            <a:endParaRPr lang="en-US" altLang="ja-JP" sz="3200" dirty="0" smtClean="0"/>
          </a:p>
          <a:p>
            <a:pPr algn="r"/>
            <a:r>
              <a:rPr lang="en-US" altLang="ja-JP" sz="4800" b="1" dirty="0" smtClean="0">
                <a:solidFill>
                  <a:schemeClr val="tx1">
                    <a:lumMod val="50000"/>
                    <a:lumOff val="50000"/>
                  </a:schemeClr>
                </a:solidFill>
              </a:rPr>
              <a:t>Rub</a:t>
            </a:r>
            <a:r>
              <a:rPr lang="en-US" altLang="ja-JP" sz="4800" b="1" dirty="0">
                <a:solidFill>
                  <a:schemeClr val="tx1">
                    <a:lumMod val="50000"/>
                    <a:lumOff val="50000"/>
                  </a:schemeClr>
                </a:solidFill>
              </a:rPr>
              <a:t>y</a:t>
            </a:r>
            <a:r>
              <a:rPr lang="ja-JP" altLang="en-US" sz="4800" b="1" dirty="0" smtClean="0">
                <a:solidFill>
                  <a:schemeClr val="tx1">
                    <a:lumMod val="50000"/>
                    <a:lumOff val="50000"/>
                  </a:schemeClr>
                </a:solidFill>
              </a:rPr>
              <a:t>プログラミング少年</a:t>
            </a:r>
            <a:r>
              <a:rPr lang="ja-JP" altLang="en-US" sz="4800" b="1" dirty="0" smtClean="0">
                <a:solidFill>
                  <a:srgbClr val="FF6633"/>
                </a:solidFill>
              </a:rPr>
              <a:t>団</a:t>
            </a:r>
            <a:endParaRPr lang="en-US" altLang="ja-JP" sz="4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747713" y="549000"/>
            <a:ext cx="7424737" cy="5109091"/>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 for kids</a:t>
            </a:r>
          </a:p>
          <a:p>
            <a:r>
              <a:rPr lang="en-US" altLang="ja-JP" sz="5400" dirty="0" smtClean="0"/>
              <a:t>and parents</a:t>
            </a:r>
          </a:p>
          <a:p>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日</a:t>
            </a: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プログラミング体験 </a:t>
            </a:r>
            <a:r>
              <a:rPr lang="en-US" altLang="ja-JP" sz="2800" b="1" dirty="0" smtClean="0">
                <a:solidFill>
                  <a:schemeClr val="tx1">
                    <a:lumMod val="50000"/>
                    <a:lumOff val="50000"/>
                  </a:schemeClr>
                </a:solidFill>
              </a:rPr>
              <a:t>in </a:t>
            </a:r>
            <a:r>
              <a:rPr lang="ja-JP" altLang="en-US" sz="2800" b="1" dirty="0" smtClean="0">
                <a:solidFill>
                  <a:schemeClr val="tx1">
                    <a:lumMod val="50000"/>
                    <a:lumOff val="50000"/>
                  </a:schemeClr>
                </a:solidFill>
              </a:rPr>
              <a:t>松江</a:t>
            </a:r>
            <a:endParaRPr lang="en-US" altLang="ja-JP" sz="2800" b="1" dirty="0" smtClean="0">
              <a:solidFill>
                <a:schemeClr val="tx1">
                  <a:lumMod val="50000"/>
                  <a:lumOff val="50000"/>
                </a:schemeClr>
              </a:solidFill>
            </a:endParaRPr>
          </a:p>
          <a:p>
            <a:r>
              <a:rPr lang="ja-JP" altLang="en-US" sz="2800" b="1" dirty="0" smtClean="0">
                <a:solidFill>
                  <a:schemeClr val="tx1">
                    <a:lumMod val="50000"/>
                    <a:lumOff val="50000"/>
                  </a:schemeClr>
                </a:solidFill>
              </a:rPr>
              <a:t>毎月第３日曜日</a:t>
            </a:r>
            <a:endParaRPr lang="en-US" altLang="ja-JP" sz="2800" b="1" dirty="0" smtClean="0">
              <a:solidFill>
                <a:schemeClr val="tx1">
                  <a:lumMod val="50000"/>
                  <a:lumOff val="50000"/>
                </a:schemeClr>
              </a:solidFill>
            </a:endParaRPr>
          </a:p>
          <a:p>
            <a:pPr algn="r"/>
            <a:r>
              <a:rPr lang="en-US" altLang="ja-JP" sz="5400" dirty="0" smtClean="0"/>
              <a:t>Introduce Ruby,</a:t>
            </a:r>
          </a:p>
          <a:p>
            <a:pPr algn="r"/>
            <a:r>
              <a:rPr lang="en-US" altLang="ja-JP" sz="5400" dirty="0" smtClean="0"/>
              <a:t>Once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479884"/>
            <a:ext cx="6974287" cy="2000548"/>
          </a:xfrm>
          <a:prstGeom prst="rect">
            <a:avLst/>
          </a:prstGeom>
          <a:noFill/>
        </p:spPr>
        <p:txBody>
          <a:bodyPr wrap="square" rtlCol="0">
            <a:spAutoFit/>
          </a:bodyPr>
          <a:lstStyle/>
          <a:p>
            <a:pPr algn="r"/>
            <a:r>
              <a:rPr lang="en-US" altLang="ja-JP" sz="4800" dirty="0" smtClean="0"/>
              <a:t>The Boy Scouts for</a:t>
            </a:r>
          </a:p>
          <a:p>
            <a:pPr algn="r"/>
            <a:r>
              <a:rPr lang="en-US" altLang="ja-JP" sz="4800" dirty="0" smtClean="0"/>
              <a:t>Ruby programmin</a:t>
            </a:r>
            <a:r>
              <a:rPr lang="en-US" altLang="ja-JP" sz="48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dirty="0" smtClean="0"/>
              <a:t>≒</a:t>
            </a:r>
            <a:endParaRPr lang="en-US" altLang="ja-JP" sz="2800" b="1" dirty="0" smtClean="0"/>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524315"/>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a:p>
            <a:endParaRPr lang="en-US" altLang="ja-JP" sz="6000" dirty="0" smtClean="0"/>
          </a:p>
          <a:p>
            <a:pPr algn="r"/>
            <a:r>
              <a:rPr lang="ja-JP" altLang="en-US" sz="4800" b="1" dirty="0" smtClean="0">
                <a:solidFill>
                  <a:schemeClr val="tx1">
                    <a:lumMod val="50000"/>
                    <a:lumOff val="50000"/>
                  </a:schemeClr>
                </a:solidFill>
              </a:rPr>
              <a:t>プログラミング教</a:t>
            </a:r>
            <a:r>
              <a:rPr lang="ja-JP" altLang="en-US" sz="6000" b="1" dirty="0" smtClean="0">
                <a:solidFill>
                  <a:srgbClr val="FF6633"/>
                </a:solidFill>
              </a:rPr>
              <a:t>育</a:t>
            </a:r>
            <a:endParaRPr lang="en-US" altLang="ja-JP" sz="36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sp>
        <p:nvSpPr>
          <p:cNvPr id="11" name="テキスト ボックス 10"/>
          <p:cNvSpPr txBox="1"/>
          <p:nvPr/>
        </p:nvSpPr>
        <p:spPr>
          <a:xfrm>
            <a:off x="747712" y="3924000"/>
            <a:ext cx="7424738" cy="1877437"/>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a:p>
            <a:pPr algn="r"/>
            <a:r>
              <a:rPr lang="ja-JP" altLang="en-US" sz="2800" b="1" dirty="0" smtClean="0">
                <a:solidFill>
                  <a:schemeClr val="tx1">
                    <a:lumMod val="50000"/>
                    <a:lumOff val="50000"/>
                  </a:schemeClr>
                </a:solidFill>
              </a:rPr>
              <a:t>義務</a:t>
            </a:r>
            <a:r>
              <a:rPr lang="ja-JP" altLang="en-US" sz="2800" b="1" dirty="0">
                <a:solidFill>
                  <a:schemeClr val="tx1">
                    <a:lumMod val="50000"/>
                    <a:lumOff val="50000"/>
                  </a:schemeClr>
                </a:solidFill>
              </a:rPr>
              <a:t>教育</a:t>
            </a:r>
            <a:endParaRPr lang="en-US" altLang="ja-JP" sz="2000" b="1"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sp>
        <p:nvSpPr>
          <p:cNvPr id="2" name="テキスト ボックス 1"/>
          <p:cNvSpPr txBox="1"/>
          <p:nvPr/>
        </p:nvSpPr>
        <p:spPr>
          <a:xfrm>
            <a:off x="747712" y="501891"/>
            <a:ext cx="7424738" cy="1692771"/>
          </a:xfrm>
          <a:prstGeom prst="rect">
            <a:avLst/>
          </a:prstGeom>
          <a:noFill/>
        </p:spPr>
        <p:txBody>
          <a:bodyPr wrap="square" rtlCol="0">
            <a:spAutoFit/>
          </a:bodyPr>
          <a:lstStyle/>
          <a:p>
            <a:r>
              <a:rPr lang="en-US" altLang="ja-JP" sz="7200" dirty="0" smtClean="0">
                <a:solidFill>
                  <a:srgbClr val="FF6633"/>
                </a:solidFill>
              </a:rPr>
              <a:t>O</a:t>
            </a:r>
            <a:r>
              <a:rPr lang="en-US" altLang="ja-JP" sz="6000" dirty="0" smtClean="0"/>
              <a:t>verseas countrie</a:t>
            </a:r>
            <a:r>
              <a:rPr lang="en-US" altLang="ja-JP" sz="6000" dirty="0" smtClean="0">
                <a:solidFill>
                  <a:srgbClr val="FF6633"/>
                </a:solidFill>
              </a:rPr>
              <a:t>s</a:t>
            </a:r>
            <a:r>
              <a:rPr lang="ja-JP" altLang="en-US" sz="3200" b="1" dirty="0" smtClean="0">
                <a:solidFill>
                  <a:schemeClr val="tx1">
                    <a:lumMod val="50000"/>
                    <a:lumOff val="50000"/>
                  </a:schemeClr>
                </a:solidFill>
              </a:rPr>
              <a:t>海外の状況</a:t>
            </a:r>
            <a:endParaRPr lang="en-US" altLang="ja-JP" sz="2000" b="1" dirty="0" smtClean="0">
              <a:solidFill>
                <a:schemeClr val="tx1">
                  <a:lumMod val="50000"/>
                  <a:lumOff val="50000"/>
                </a:schemeClr>
              </a:solidFill>
            </a:endParaRP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spTree>
    <p:extLst>
      <p:ext uri="{BB962C8B-B14F-4D97-AF65-F5344CB8AC3E}">
        <p14:creationId xmlns:p14="http://schemas.microsoft.com/office/powerpoint/2010/main" val="1004002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ja-JP" altLang="en-US" sz="2800" b="1" dirty="0" smtClean="0">
                <a:solidFill>
                  <a:schemeClr val="tx1">
                    <a:lumMod val="50000"/>
                    <a:lumOff val="50000"/>
                  </a:schemeClr>
                </a:solidFill>
              </a:rPr>
              <a:t>プログラミングが必須化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中学校 </a:t>
            </a:r>
            <a:r>
              <a:rPr lang="en-US" altLang="ja-JP" sz="2800" b="1" dirty="0" smtClean="0">
                <a:solidFill>
                  <a:schemeClr val="tx1">
                    <a:lumMod val="50000"/>
                    <a:lumOff val="50000"/>
                  </a:schemeClr>
                </a:solidFill>
              </a:rPr>
              <a:t>/ 2012</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Person</a:t>
            </a:r>
          </a:p>
          <a:p>
            <a:pPr algn="r"/>
            <a:r>
              <a:rPr lang="ja-JP" altLang="en-US" sz="2800" b="1" dirty="0" smtClean="0">
                <a:solidFill>
                  <a:schemeClr val="tx1">
                    <a:lumMod val="50000"/>
                    <a:lumOff val="50000"/>
                  </a:schemeClr>
                </a:solidFill>
              </a:rPr>
              <a:t>生徒</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人に</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台のコンピュータ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17974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3102652" y="2006004"/>
            <a:ext cx="4025628" cy="2215991"/>
          </a:xfrm>
          <a:prstGeom prst="rect">
            <a:avLst/>
          </a:prstGeom>
          <a:noFill/>
        </p:spPr>
        <p:txBody>
          <a:bodyPr wrap="square" rtlCol="0">
            <a:spAutoFit/>
          </a:bodyPr>
          <a:lstStyle/>
          <a:p>
            <a:r>
              <a:rPr lang="en-US" altLang="ja-JP" sz="138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Kids</a:t>
            </a:r>
            <a:endParaRPr lang="en-US" altLang="ja-JP" sz="138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flipH="1" flipV="1">
            <a:off x="679855" y="3375829"/>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24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3170099"/>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smtClean="0"/>
              <a:t>commiter</a:t>
            </a:r>
            <a:endParaRPr lang="en-US" altLang="ja-JP" sz="2400" b="1" dirty="0" smtClean="0"/>
          </a:p>
          <a:p>
            <a:endParaRPr lang="ja-JP" altLang="en-US" sz="2000" b="1" dirty="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00" y="2574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2862322"/>
          </a:xfrm>
          <a:prstGeom prst="rect">
            <a:avLst/>
          </a:prstGeom>
          <a:noFill/>
        </p:spPr>
        <p:txBody>
          <a:bodyPr wrap="square" rtlCol="0">
            <a:spAutoFit/>
          </a:bodyPr>
          <a:lstStyle/>
          <a:p>
            <a:r>
              <a:rPr lang="en-US" altLang="ja-JP" sz="6000" dirty="0" smtClean="0">
                <a:solidFill>
                  <a:srgbClr val="FF6633"/>
                </a:solidFill>
              </a:rPr>
              <a:t>A</a:t>
            </a:r>
            <a:r>
              <a:rPr lang="en-US" altLang="ja-JP" sz="6000" dirty="0" smtClean="0"/>
              <a:t>lphabet</a:t>
            </a:r>
          </a:p>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But</a:t>
            </a:r>
            <a:r>
              <a:rPr lang="en-US" altLang="ja-JP" sz="6000" dirty="0" smtClean="0"/>
              <a:t> </a:t>
            </a:r>
            <a:r>
              <a:rPr lang="en-US" altLang="ja-JP" sz="4800" dirty="0" smtClean="0"/>
              <a:t>Japanese kids…</a:t>
            </a:r>
            <a:endParaRPr lang="en-US" altLang="ja-JP" sz="6000" dirty="0"/>
          </a:p>
        </p:txBody>
      </p:sp>
      <p:sp>
        <p:nvSpPr>
          <p:cNvPr id="3" name="乗算記号 2"/>
          <p:cNvSpPr/>
          <p:nvPr/>
        </p:nvSpPr>
        <p:spPr>
          <a:xfrm>
            <a:off x="765964" y="369000"/>
            <a:ext cx="6867723" cy="6921000"/>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723549"/>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a:p>
            <a:pPr algn="r"/>
            <a:r>
              <a:rPr lang="ja-JP" altLang="en-US" sz="4000" b="1" dirty="0">
                <a:solidFill>
                  <a:schemeClr val="tx1">
                    <a:lumMod val="50000"/>
                    <a:lumOff val="50000"/>
                  </a:schemeClr>
                </a:solidFill>
              </a:rPr>
              <a:t>スモウルビ</a:t>
            </a:r>
            <a:r>
              <a:rPr lang="ja-JP" altLang="en-US" sz="4000" b="1" dirty="0" smtClean="0">
                <a:solidFill>
                  <a:schemeClr val="tx1">
                    <a:lumMod val="50000"/>
                    <a:lumOff val="50000"/>
                  </a:schemeClr>
                </a:solidFill>
              </a:rPr>
              <a:t>ー</a:t>
            </a:r>
            <a:endParaRPr lang="en-US" altLang="ja-JP" sz="4400" b="1" dirty="0">
              <a:solidFill>
                <a:schemeClr val="tx1">
                  <a:lumMod val="50000"/>
                  <a:lumOff val="50000"/>
                </a:schemeClr>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10138" t="10576" r="33760" b="4444"/>
          <a:stretch/>
        </p:blipFill>
        <p:spPr>
          <a:xfrm>
            <a:off x="3295028" y="1514530"/>
            <a:ext cx="5504384" cy="46835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504000"/>
            <a:ext cx="5390220" cy="2000548"/>
          </a:xfrm>
          <a:prstGeom prst="rect">
            <a:avLst/>
          </a:prstGeom>
          <a:noFill/>
        </p:spPr>
        <p:txBody>
          <a:bodyPr wrap="square" rtlCol="0">
            <a:spAutoFit/>
          </a:bodyPr>
          <a:lstStyle/>
          <a:p>
            <a:r>
              <a:rPr lang="en-US" altLang="ja-JP" sz="6000" dirty="0" smtClean="0">
                <a:solidFill>
                  <a:srgbClr val="FF6633"/>
                </a:solidFill>
              </a:rPr>
              <a:t>R</a:t>
            </a:r>
            <a:r>
              <a:rPr lang="en-US" altLang="ja-JP" sz="4800" dirty="0" smtClean="0"/>
              <a:t>obotics</a:t>
            </a:r>
          </a:p>
          <a:p>
            <a:r>
              <a:rPr lang="ja-JP" altLang="en-US" sz="3200" dirty="0" smtClean="0"/>
              <a:t>・</a:t>
            </a:r>
            <a:r>
              <a:rPr lang="en-US" altLang="ja-JP" sz="3200" dirty="0" smtClean="0"/>
              <a:t>Arduino</a:t>
            </a:r>
          </a:p>
          <a:p>
            <a:r>
              <a:rPr lang="ja-JP" altLang="en-US" sz="3200" dirty="0" smtClean="0"/>
              <a:t>・</a:t>
            </a:r>
            <a:r>
              <a:rPr lang="en-US" altLang="ja-JP" sz="3200" dirty="0" smtClean="0"/>
              <a:t>Dino</a:t>
            </a:r>
            <a:endParaRPr lang="en-US" altLang="ja-JP" sz="4800" dirty="0"/>
          </a:p>
        </p:txBody>
      </p:sp>
    </p:spTree>
    <p:extLst>
      <p:ext uri="{BB962C8B-B14F-4D97-AF65-F5344CB8AC3E}">
        <p14:creationId xmlns:p14="http://schemas.microsoft.com/office/powerpoint/2010/main" val="2269935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
        <p:nvSpPr>
          <p:cNvPr id="8" name="テキスト ボックス 7"/>
          <p:cNvSpPr txBox="1"/>
          <p:nvPr/>
        </p:nvSpPr>
        <p:spPr>
          <a:xfrm>
            <a:off x="567450" y="4390457"/>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000" y="1408921"/>
            <a:ext cx="4995000" cy="36877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rot="21257207">
            <a:off x="3794208" y="763868"/>
            <a:ext cx="3493264" cy="369332"/>
          </a:xfrm>
          <a:prstGeom prst="rect">
            <a:avLst/>
          </a:prstGeom>
        </p:spPr>
        <p:txBody>
          <a:bodyPr wrap="none">
            <a:spAutoFit/>
          </a:bodyPr>
          <a:lstStyle/>
          <a:p>
            <a:r>
              <a:rPr lang="ja-JP" altLang="en-US" dirty="0" smtClean="0">
                <a:solidFill>
                  <a:schemeClr val="tx1">
                    <a:lumMod val="50000"/>
                    <a:lumOff val="50000"/>
                  </a:schemeClr>
                </a:solidFill>
              </a:rPr>
              <a:t>http://studio.code.org/hoc/1</a:t>
            </a:r>
            <a:endParaRPr lang="ja-JP" altLang="en-US" dirty="0">
              <a:solidFill>
                <a:schemeClr val="tx1">
                  <a:lumMod val="50000"/>
                  <a:lumOff val="50000"/>
                </a:schemeClr>
              </a:solidFill>
            </a:endParaRP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75106">
            <a:off x="3726354" y="2767298"/>
            <a:ext cx="5354917" cy="372979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正方形/長方形 4"/>
          <p:cNvSpPr/>
          <p:nvPr/>
        </p:nvSpPr>
        <p:spPr>
          <a:xfrm rot="713860">
            <a:off x="34396" y="5972212"/>
            <a:ext cx="6750000" cy="338554"/>
          </a:xfrm>
          <a:prstGeom prst="rect">
            <a:avLst/>
          </a:prstGeom>
        </p:spPr>
        <p:txBody>
          <a:bodyPr wrap="square">
            <a:spAutoFit/>
          </a:bodyPr>
          <a:lstStyle/>
          <a:p>
            <a:r>
              <a:rPr lang="ja-JP" altLang="en-US" sz="1600" dirty="0" smtClean="0">
                <a:solidFill>
                  <a:schemeClr val="tx1">
                    <a:lumMod val="50000"/>
                    <a:lumOff val="50000"/>
                  </a:schemeClr>
                </a:solidFill>
              </a:rPr>
              <a:t>http://appinventor.mit.edu/explore/designer-blocks.html</a:t>
            </a:r>
            <a:endParaRPr lang="ja-JP" altLang="en-US" sz="1600" dirty="0">
              <a:solidFill>
                <a:schemeClr val="tx1">
                  <a:lumMod val="50000"/>
                  <a:lumOff val="50000"/>
                </a:schemeClr>
              </a:solidFill>
            </a:endParaRPr>
          </a:p>
        </p:txBody>
      </p:sp>
      <p:sp>
        <p:nvSpPr>
          <p:cNvPr id="8" name="テキスト ボックス 7"/>
          <p:cNvSpPr txBox="1"/>
          <p:nvPr/>
        </p:nvSpPr>
        <p:spPr>
          <a:xfrm>
            <a:off x="666780" y="489627"/>
            <a:ext cx="5390220" cy="1015663"/>
          </a:xfrm>
          <a:prstGeom prst="rect">
            <a:avLst/>
          </a:prstGeom>
          <a:noFill/>
        </p:spPr>
        <p:txBody>
          <a:bodyPr wrap="square" rtlCol="0">
            <a:spAutoFit/>
          </a:bodyPr>
          <a:lstStyle/>
          <a:p>
            <a:r>
              <a:rPr lang="en-US" altLang="ja-JP" sz="6000" dirty="0" err="1" smtClean="0">
                <a:solidFill>
                  <a:srgbClr val="FF6633"/>
                </a:solidFill>
              </a:rPr>
              <a:t>C</a:t>
            </a:r>
            <a:r>
              <a:rPr lang="en-US" altLang="ja-JP" sz="4800" dirty="0" err="1" smtClean="0"/>
              <a:t>ode.org</a:t>
            </a:r>
            <a:endParaRPr lang="en-US" altLang="ja-JP" sz="4800" dirty="0"/>
          </a:p>
        </p:txBody>
      </p:sp>
      <p:sp>
        <p:nvSpPr>
          <p:cNvPr id="9" name="テキスト ボックス 8"/>
          <p:cNvSpPr txBox="1"/>
          <p:nvPr/>
        </p:nvSpPr>
        <p:spPr>
          <a:xfrm>
            <a:off x="262943" y="4397986"/>
            <a:ext cx="7909507" cy="1015663"/>
          </a:xfrm>
          <a:prstGeom prst="rect">
            <a:avLst/>
          </a:prstGeom>
          <a:noFill/>
        </p:spPr>
        <p:txBody>
          <a:bodyPr wrap="square" rtlCol="0">
            <a:spAutoFit/>
          </a:bodyPr>
          <a:lstStyle/>
          <a:p>
            <a:pPr algn="r"/>
            <a:r>
              <a:rPr lang="en-US" altLang="ja-JP" sz="6000" dirty="0" smtClean="0">
                <a:solidFill>
                  <a:srgbClr val="FF6633"/>
                </a:solidFill>
              </a:rPr>
              <a:t>M</a:t>
            </a:r>
            <a:r>
              <a:rPr lang="en-US" altLang="ja-JP" sz="4800" dirty="0" smtClean="0"/>
              <a:t>IT App Inventor</a:t>
            </a:r>
          </a:p>
        </p:txBody>
      </p:sp>
    </p:spTree>
    <p:extLst>
      <p:ext uri="{BB962C8B-B14F-4D97-AF65-F5344CB8AC3E}">
        <p14:creationId xmlns:p14="http://schemas.microsoft.com/office/powerpoint/2010/main" val="30342357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6158408" y="4775226"/>
            <a:ext cx="2767812" cy="1056800"/>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this.interpolateMsg('%1歩動かす',</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1034287"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161979" y="2525294"/>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35974" y="1809000"/>
            <a:ext cx="7436476" cy="2215991"/>
          </a:xfrm>
          <a:prstGeom prst="rect">
            <a:avLst/>
          </a:prstGeom>
          <a:noFill/>
        </p:spPr>
        <p:txBody>
          <a:bodyPr wrap="square" rtlCol="0">
            <a:spAutoFit/>
          </a:bodyPr>
          <a:lstStyle/>
          <a:p>
            <a:r>
              <a:rPr lang="en-US" altLang="ja-JP" sz="7200" dirty="0" smtClean="0">
                <a:solidFill>
                  <a:srgbClr val="FF6633"/>
                </a:solidFill>
                <a:effectLst>
                  <a:outerShdw blurRad="50800" dist="101600" dir="5400000" algn="t" rotWithShape="0">
                    <a:prstClr val="black">
                      <a:alpha val="40000"/>
                    </a:prstClr>
                  </a:outerShdw>
                </a:effectLst>
              </a:rPr>
              <a:t>C</a:t>
            </a:r>
            <a:r>
              <a:rPr lang="en-US" altLang="ja-JP" sz="6000" dirty="0" smtClean="0">
                <a:effectLst>
                  <a:outerShdw blurRad="50800" dist="101600" dir="5400000" algn="t" rotWithShape="0">
                    <a:prstClr val="black">
                      <a:alpha val="40000"/>
                    </a:prstClr>
                  </a:outerShdw>
                </a:effectLst>
              </a:rPr>
              <a:t>hildren wanted to be more </a:t>
            </a:r>
            <a:r>
              <a:rPr lang="en-US" altLang="ja-JP" sz="6600" dirty="0" smtClean="0">
                <a:solidFill>
                  <a:srgbClr val="FF6633"/>
                </a:solidFill>
                <a:effectLst>
                  <a:outerShdw blurRad="50800" dist="101600" dir="5400000" algn="t" rotWithShape="0">
                    <a:prstClr val="black">
                      <a:alpha val="40000"/>
                    </a:prstClr>
                  </a:outerShdw>
                </a:effectLst>
              </a:rPr>
              <a:t>difficult!</a:t>
            </a:r>
            <a:endParaRPr lang="en-US" altLang="ja-JP" sz="4800"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997373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5152644" y="2737770"/>
            <a:ext cx="2593025" cy="990063"/>
          </a:xfrm>
          <a:prstGeom prst="rect">
            <a:avLst/>
          </a:prstGeom>
        </p:spPr>
      </p:pic>
      <p:sp>
        <p:nvSpPr>
          <p:cNvPr id="5" name="右矢印 4"/>
          <p:cNvSpPr/>
          <p:nvPr/>
        </p:nvSpPr>
        <p:spPr>
          <a:xfrm rot="1980991">
            <a:off x="1344518" y="2639382"/>
            <a:ext cx="5169120" cy="98866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1452206" y="226472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5448183" y="354104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00" y="934388"/>
            <a:ext cx="5162326" cy="5162326"/>
          </a:xfrm>
          <a:prstGeom prst="rect">
            <a:avLst/>
          </a:prstGeom>
        </p:spPr>
      </p:pic>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l="57895" t="13470" r="752" b="30360"/>
          <a:stretch/>
        </p:blipFill>
        <p:spPr>
          <a:xfrm>
            <a:off x="1794754" y="3211884"/>
            <a:ext cx="2166429" cy="216642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図 4"/>
          <p:cNvPicPr>
            <a:picLocks noChangeAspect="1"/>
          </p:cNvPicPr>
          <p:nvPr/>
        </p:nvPicPr>
        <p:blipFill rotWithShape="1">
          <a:blip r:embed="rId5">
            <a:extLst>
              <a:ext uri="{28A0092B-C50C-407E-A947-70E740481C1C}">
                <a14:useLocalDpi xmlns:a14="http://schemas.microsoft.com/office/drawing/2010/main" val="0"/>
              </a:ext>
            </a:extLst>
          </a:blip>
          <a:srcRect t="39554" r="38571" b="8129"/>
          <a:stretch/>
        </p:blipFill>
        <p:spPr>
          <a:xfrm>
            <a:off x="1692000" y="728102"/>
            <a:ext cx="2371936" cy="171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401782" y="4173469"/>
            <a:ext cx="2825676" cy="1323439"/>
          </a:xfrm>
          <a:prstGeom prst="rect">
            <a:avLst/>
          </a:prstGeom>
        </p:spPr>
        <p:txBody>
          <a:bodyPr wrap="square">
            <a:spAutoFit/>
          </a:bodyPr>
          <a:lstStyle/>
          <a:p>
            <a:r>
              <a:rPr lang="en-US" altLang="ja-JP" sz="4000" dirty="0" smtClean="0"/>
              <a:t>“</a:t>
            </a:r>
            <a:r>
              <a:rPr lang="en-US" altLang="ja-JP" sz="4000" dirty="0" err="1" smtClean="0"/>
              <a:t>Blockly’s</a:t>
            </a:r>
            <a:endParaRPr lang="en-US" altLang="ja-JP" sz="4000" dirty="0"/>
          </a:p>
          <a:p>
            <a:r>
              <a:rPr lang="en-US" altLang="ja-JP" sz="4000" dirty="0" smtClean="0"/>
              <a:t>  XML”</a:t>
            </a:r>
            <a:endParaRPr lang="ja-JP" altLang="en-US" sz="40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grpSp>
        <p:nvGrpSpPr>
          <p:cNvPr id="8" name="グループ化 7"/>
          <p:cNvGrpSpPr/>
          <p:nvPr/>
        </p:nvGrpSpPr>
        <p:grpSpPr>
          <a:xfrm>
            <a:off x="5397338" y="4724697"/>
            <a:ext cx="3592092" cy="620949"/>
            <a:chOff x="5498194" y="5053688"/>
            <a:chExt cx="3592092" cy="620949"/>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7463989" y="5053688"/>
              <a:ext cx="1626297" cy="620949"/>
            </a:xfrm>
            <a:prstGeom prst="rect">
              <a:avLst/>
            </a:prstGeom>
          </p:spPr>
        </p:pic>
        <p:sp>
          <p:nvSpPr>
            <p:cNvPr id="6" name="右矢印 5"/>
            <p:cNvSpPr/>
            <p:nvPr/>
          </p:nvSpPr>
          <p:spPr>
            <a:xfrm>
              <a:off x="5830320" y="5104907"/>
              <a:ext cx="1666983"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5498194" y="512476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8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0958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65" y="0"/>
            <a:ext cx="10983707" cy="6174000"/>
          </a:xfrm>
          <a:prstGeom prst="rect">
            <a:avLst/>
          </a:prstGeom>
        </p:spPr>
      </p:pic>
      <p:sp>
        <p:nvSpPr>
          <p:cNvPr id="4" name="正方形/長方形 3"/>
          <p:cNvSpPr/>
          <p:nvPr/>
        </p:nvSpPr>
        <p:spPr>
          <a:xfrm>
            <a:off x="-15586" y="-20973"/>
            <a:ext cx="9159586" cy="62153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91460" y="6194390"/>
            <a:ext cx="7695000" cy="338554"/>
          </a:xfrm>
          <a:prstGeom prst="rect">
            <a:avLst/>
          </a:prstGeom>
        </p:spPr>
        <p:txBody>
          <a:bodyPr wrap="square">
            <a:spAutoFit/>
          </a:bodyPr>
          <a:lstStyle/>
          <a:p>
            <a:pPr algn="r"/>
            <a:r>
              <a:rPr lang="ja-JP" altLang="en-US" sz="1600" dirty="0" smtClean="0">
                <a:solidFill>
                  <a:schemeClr val="tx1">
                    <a:lumMod val="50000"/>
                    <a:lumOff val="50000"/>
                  </a:schemeClr>
                </a:solidFill>
              </a:rPr>
              <a:t>http://mashable.com/2014/05/20/surface-pro-3-macbook-air-compared/</a:t>
            </a:r>
            <a:endParaRPr lang="ja-JP" altLang="en-US" sz="1600" dirty="0">
              <a:solidFill>
                <a:schemeClr val="tx1">
                  <a:lumMod val="50000"/>
                  <a:lumOff val="50000"/>
                </a:schemeClr>
              </a:solidFill>
            </a:endParaRPr>
          </a:p>
        </p:txBody>
      </p:sp>
      <p:sp>
        <p:nvSpPr>
          <p:cNvPr id="5" name="テキスト ボックス 4"/>
          <p:cNvSpPr txBox="1"/>
          <p:nvPr/>
        </p:nvSpPr>
        <p:spPr>
          <a:xfrm>
            <a:off x="620070" y="1343213"/>
            <a:ext cx="4511817" cy="923330"/>
          </a:xfrm>
          <a:prstGeom prst="rect">
            <a:avLst/>
          </a:prstGeom>
          <a:noFill/>
        </p:spPr>
        <p:txBody>
          <a:bodyPr wrap="square" rtlCol="0">
            <a:spAutoFit/>
          </a:bodyPr>
          <a:lstStyle/>
          <a:p>
            <a:r>
              <a:rPr lang="en-US" altLang="ja-JP" sz="5400" dirty="0" smtClean="0">
                <a:solidFill>
                  <a:srgbClr val="FF6633"/>
                </a:solidFill>
              </a:rPr>
              <a:t>P</a:t>
            </a:r>
            <a:r>
              <a:rPr lang="en-US" altLang="ja-JP" sz="4400" dirty="0" smtClean="0"/>
              <a:t>rogramming</a:t>
            </a:r>
            <a:endParaRPr lang="en-US" altLang="ja-JP" sz="5400" dirty="0" smtClean="0"/>
          </a:p>
        </p:txBody>
      </p:sp>
      <p:sp>
        <p:nvSpPr>
          <p:cNvPr id="6" name="テキスト ボックス 5"/>
          <p:cNvSpPr txBox="1"/>
          <p:nvPr/>
        </p:nvSpPr>
        <p:spPr>
          <a:xfrm>
            <a:off x="5427000" y="1314000"/>
            <a:ext cx="3195000" cy="1077218"/>
          </a:xfrm>
          <a:prstGeom prst="rect">
            <a:avLst/>
          </a:prstGeom>
          <a:noFill/>
        </p:spPr>
        <p:txBody>
          <a:bodyPr wrap="square" rtlCol="0">
            <a:spAutoFit/>
          </a:bodyPr>
          <a:lstStyle/>
          <a:p>
            <a:r>
              <a:rPr lang="en-US" altLang="ja-JP" sz="3200" dirty="0" smtClean="0">
                <a:solidFill>
                  <a:srgbClr val="FF6633"/>
                </a:solidFill>
              </a:rPr>
              <a:t>C</a:t>
            </a:r>
            <a:r>
              <a:rPr lang="en-US" altLang="ja-JP" sz="2400" dirty="0" smtClean="0"/>
              <a:t>reativity and</a:t>
            </a:r>
          </a:p>
          <a:p>
            <a:r>
              <a:rPr lang="en-US" altLang="ja-JP" sz="3200" dirty="0" smtClean="0">
                <a:solidFill>
                  <a:srgbClr val="FF6633"/>
                </a:solidFill>
              </a:rPr>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636743" y="428159"/>
            <a:ext cx="4500000" cy="707886"/>
          </a:xfrm>
          <a:prstGeom prst="rect">
            <a:avLst/>
          </a:prstGeom>
          <a:noFill/>
        </p:spPr>
        <p:txBody>
          <a:bodyPr wrap="square" rtlCol="0">
            <a:spAutoFit/>
          </a:bodyPr>
          <a:lstStyle/>
          <a:p>
            <a:r>
              <a:rPr lang="en-US" altLang="ja-JP" sz="4000" dirty="0" smtClean="0">
                <a:solidFill>
                  <a:srgbClr val="FF6633"/>
                </a:solidFill>
              </a:rPr>
              <a:t>W</a:t>
            </a:r>
            <a:r>
              <a:rPr lang="en-US" altLang="ja-JP" sz="3200" dirty="0" smtClean="0"/>
              <a:t>e think…</a:t>
            </a:r>
            <a:endParaRPr lang="en-US" altLang="ja-JP" sz="3200" dirty="0" smtClean="0">
              <a:solidFill>
                <a:srgbClr val="FF6633"/>
              </a:solidFill>
            </a:endParaRPr>
          </a:p>
        </p:txBody>
      </p:sp>
      <p:sp>
        <p:nvSpPr>
          <p:cNvPr id="8" name="テキスト ボックス 7"/>
          <p:cNvSpPr txBox="1"/>
          <p:nvPr/>
        </p:nvSpPr>
        <p:spPr>
          <a:xfrm>
            <a:off x="4582135" y="1205101"/>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77766"/>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a:solidFill>
                  <a:srgbClr val="FF6633"/>
                </a:solidFill>
              </a:rPr>
              <a:t>T</a:t>
            </a:r>
            <a:r>
              <a:rPr lang="en-US" altLang="ja-JP" sz="4000" dirty="0">
                <a:solidFill>
                  <a:prstClr val="black"/>
                </a:solidFill>
              </a:rPr>
              <a:t>he Ruby </a:t>
            </a:r>
            <a:r>
              <a:rPr lang="en-US" altLang="ja-JP" sz="4000" dirty="0" err="1">
                <a:solidFill>
                  <a:prstClr val="black"/>
                </a:solidFill>
              </a:rPr>
              <a:t>Proshou</a:t>
            </a:r>
            <a:endParaRPr lang="en-US" altLang="ja-JP" sz="4000" dirty="0">
              <a:solidFill>
                <a:prstClr val="black"/>
              </a:solidFill>
            </a:endParaRPr>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smtClean="0">
                <a:solidFill>
                  <a:srgbClr val="FF6633"/>
                </a:solidFill>
              </a:rPr>
              <a:t>S</a:t>
            </a:r>
            <a:r>
              <a:rPr lang="en-US" altLang="ja-JP" sz="4000" dirty="0" smtClean="0">
                <a:solidFill>
                  <a:prstClr val="black"/>
                </a:solidFill>
              </a:rPr>
              <a:t>malruby</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プログラミング少年</a:t>
            </a:r>
            <a:r>
              <a:rPr lang="ja-JP" altLang="en-US" sz="3200" b="1" dirty="0" smtClean="0">
                <a:solidFill>
                  <a:srgbClr val="FF6633"/>
                </a:solidFill>
              </a:rPr>
              <a:t>団</a:t>
            </a:r>
            <a:endParaRPr lang="en-US" altLang="ja-JP" sz="44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p:txBody>
      </p:sp>
    </p:spTree>
    <p:extLst>
      <p:ext uri="{BB962C8B-B14F-4D97-AF65-F5344CB8AC3E}">
        <p14:creationId xmlns:p14="http://schemas.microsoft.com/office/powerpoint/2010/main" val="17002206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600986"/>
          </a:xfrm>
          <a:prstGeom prst="rect">
            <a:avLst/>
          </a:prstGeom>
          <a:noFill/>
        </p:spPr>
        <p:txBody>
          <a:bodyPr wrap="square" rtlCol="0">
            <a:spAutoFit/>
          </a:bodyPr>
          <a:lstStyle/>
          <a:p>
            <a:r>
              <a:rPr lang="en-US" altLang="ja-JP" sz="6000" dirty="0" smtClean="0">
                <a:solidFill>
                  <a:srgbClr val="FF6633"/>
                </a:solidFill>
              </a:rPr>
              <a:t>W</a:t>
            </a:r>
            <a:r>
              <a:rPr lang="en-US" altLang="ja-JP" sz="4800" dirty="0" smtClean="0"/>
              <a:t>elcome</a:t>
            </a:r>
          </a:p>
          <a:p>
            <a:endParaRPr lang="en-US" altLang="ja-JP" sz="4800" dirty="0" smtClean="0"/>
          </a:p>
          <a:p>
            <a:pPr algn="ctr"/>
            <a:r>
              <a:rPr lang="en-US" altLang="ja-JP" sz="6000" dirty="0" smtClean="0">
                <a:solidFill>
                  <a:srgbClr val="FF6633"/>
                </a:solidFill>
              </a:rPr>
              <a:t>D</a:t>
            </a:r>
            <a:r>
              <a:rPr lang="en-US" altLang="ja-JP" sz="6000" dirty="0" smtClean="0"/>
              <a:t>evelopers,</a:t>
            </a:r>
          </a:p>
          <a:p>
            <a:pPr algn="ctr"/>
            <a:r>
              <a:rPr lang="en-US" altLang="ja-JP" sz="6000" dirty="0" smtClean="0">
                <a:solidFill>
                  <a:srgbClr val="FF6633"/>
                </a:solidFill>
              </a:rPr>
              <a:t>W</a:t>
            </a:r>
            <a:r>
              <a:rPr lang="en-US" altLang="ja-JP" sz="6000" dirty="0" smtClean="0"/>
              <a:t>orkshop </a:t>
            </a:r>
            <a:r>
              <a:rPr lang="en-US" altLang="ja-JP" sz="6000" dirty="0" smtClean="0">
                <a:solidFill>
                  <a:srgbClr val="FF6633"/>
                </a:solidFill>
              </a:rPr>
              <a:t>O</a:t>
            </a:r>
            <a:r>
              <a:rPr lang="en-US" altLang="ja-JP" sz="6000" dirty="0" smtClean="0"/>
              <a:t>wner</a:t>
            </a:r>
            <a:r>
              <a:rPr lang="en-US" altLang="ja-JP" sz="6000" dirty="0" smtClean="0">
                <a:solidFill>
                  <a:srgbClr val="FF6633"/>
                </a:solidFill>
              </a:rPr>
              <a:t>s</a:t>
            </a:r>
          </a:p>
        </p:txBody>
      </p:sp>
    </p:spTree>
    <p:extLst>
      <p:ext uri="{BB962C8B-B14F-4D97-AF65-F5344CB8AC3E}">
        <p14:creationId xmlns:p14="http://schemas.microsoft.com/office/powerpoint/2010/main" val="2026973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a:t>
            </a:r>
            <a:r>
              <a:rPr lang="en-US" altLang="ja-JP" sz="3600" dirty="0" err="1" smtClean="0"/>
              <a:t>:Ruby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3102652" y="2006004"/>
            <a:ext cx="4025628" cy="2215991"/>
          </a:xfrm>
          <a:prstGeom prst="rect">
            <a:avLst/>
          </a:prstGeom>
          <a:noFill/>
        </p:spPr>
        <p:txBody>
          <a:bodyPr wrap="square" rtlCol="0">
            <a:spAutoFit/>
          </a:bodyPr>
          <a:lstStyle/>
          <a:p>
            <a:r>
              <a:rPr lang="en-US" altLang="ja-JP" sz="138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Kids</a:t>
            </a:r>
            <a:endParaRPr lang="en-US" altLang="ja-JP" sz="138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6497" y="2919577"/>
            <a:ext cx="3365725" cy="22438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0825">
            <a:off x="2052406" y="1793909"/>
            <a:ext cx="2554043" cy="3405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a:off x="0" y="0"/>
            <a:ext cx="9144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42821" y="508752"/>
            <a:ext cx="7424737" cy="4755148"/>
          </a:xfrm>
          <a:prstGeom prst="rect">
            <a:avLst/>
          </a:prstGeom>
          <a:noFill/>
        </p:spPr>
        <p:txBody>
          <a:bodyPr wrap="square" rtlCol="0">
            <a:spAutoFit/>
          </a:bodyPr>
          <a:lstStyle/>
          <a:p>
            <a:pPr algn="ctr"/>
            <a:r>
              <a:rPr lang="en-US" altLang="ja-JP" sz="8000" dirty="0">
                <a:solidFill>
                  <a:schemeClr val="bg1"/>
                </a:solidFill>
                <a:effectLst>
                  <a:outerShdw blurRad="50800" dist="127000" dir="5400000" algn="t" rotWithShape="0">
                    <a:prstClr val="black">
                      <a:alpha val="40000"/>
                    </a:prstClr>
                  </a:outerShdw>
                </a:effectLst>
                <a:latin typeface="+mj-lt"/>
              </a:rPr>
              <a:t>Sponsored </a:t>
            </a:r>
            <a:r>
              <a:rPr lang="en-US" altLang="ja-JP" sz="8000" dirty="0" smtClean="0">
                <a:solidFill>
                  <a:schemeClr val="bg1"/>
                </a:solidFill>
                <a:effectLst>
                  <a:outerShdw blurRad="50800" dist="127000" dir="5400000" algn="t" rotWithShape="0">
                    <a:prstClr val="black">
                      <a:alpha val="40000"/>
                    </a:prstClr>
                  </a:outerShdw>
                </a:effectLst>
                <a:latin typeface="+mj-lt"/>
              </a:rPr>
              <a:t>by</a:t>
            </a:r>
          </a:p>
          <a:p>
            <a:pPr algn="ctr"/>
            <a:endParaRPr lang="en-US" altLang="ja-JP" sz="2400" dirty="0" smtClean="0">
              <a:solidFill>
                <a:schemeClr val="bg1"/>
              </a:solidFill>
              <a:effectLst>
                <a:outerShdw blurRad="50800" dist="127000" dir="5400000" algn="t" rotWithShape="0">
                  <a:prstClr val="black">
                    <a:alpha val="40000"/>
                  </a:prstClr>
                </a:outerShdw>
              </a:effectLst>
              <a:latin typeface="+mj-lt"/>
            </a:endParaRPr>
          </a:p>
          <a:p>
            <a:pPr algn="ctr"/>
            <a:r>
              <a:rPr lang="en-US" altLang="ja-JP" sz="19900" dirty="0" smtClean="0">
                <a:solidFill>
                  <a:schemeClr val="bg1"/>
                </a:solidFill>
                <a:effectLst>
                  <a:outerShdw blurRad="50800" dist="127000" dir="5400000" algn="t" rotWithShape="0">
                    <a:prstClr val="black">
                      <a:alpha val="40000"/>
                    </a:prstClr>
                  </a:outerShdw>
                </a:effectLst>
                <a:latin typeface="+mj-lt"/>
              </a:rPr>
              <a:t>NaCl</a:t>
            </a:r>
            <a:endParaRPr kumimoji="1" lang="ja-JP" altLang="en-US" dirty="0">
              <a:solidFill>
                <a:schemeClr val="bg1"/>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76694509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828475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Rubyist</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600164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come to</a:t>
            </a:r>
          </a:p>
          <a:p>
            <a:pPr algn="ctr"/>
            <a:r>
              <a:rPr lang="en-US" altLang="ja-JP" sz="9600" dirty="0" smtClean="0">
                <a:effectLst>
                  <a:outerShdw blurRad="50800" dist="127000" dir="5400000" algn="t" rotWithShape="0">
                    <a:prstClr val="black">
                      <a:alpha val="40000"/>
                    </a:prstClr>
                  </a:outerShdw>
                </a:effectLst>
                <a:latin typeface="+mj-lt"/>
              </a:rPr>
              <a:t>visit out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33779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1229</TotalTime>
  <Words>3356</Words>
  <Application>Microsoft Office PowerPoint</Application>
  <PresentationFormat>画面に合わせる (4:3)</PresentationFormat>
  <Paragraphs>413</Paragraphs>
  <Slides>40</Slides>
  <Notes>39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40</vt:i4>
      </vt:variant>
    </vt:vector>
  </HeadingPairs>
  <TitlesOfParts>
    <vt:vector size="46"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124</cp:revision>
  <dcterms:created xsi:type="dcterms:W3CDTF">2014-09-17T02:10:41Z</dcterms:created>
  <dcterms:modified xsi:type="dcterms:W3CDTF">2014-09-17T22:40:26Z</dcterms:modified>
</cp:coreProperties>
</file>